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1" r:id="rId6"/>
    <p:sldId id="262" r:id="rId7"/>
    <p:sldId id="266" r:id="rId8"/>
    <p:sldId id="269" r:id="rId9"/>
    <p:sldId id="268"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1/17/18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154196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544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839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8559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1/17/18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672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6338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95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5182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0804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1/17/18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1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1/17/18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374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1/17/18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253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Graduate </a:t>
            </a:r>
            <a:r>
              <a:rPr lang="en-US" dirty="0" smtClean="0"/>
              <a:t>COUNCIL</a:t>
            </a:r>
            <a:endParaRPr lang="en-US" dirty="0"/>
          </a:p>
        </p:txBody>
      </p:sp>
      <p:sp>
        <p:nvSpPr>
          <p:cNvPr id="3" name="Subtitle 2"/>
          <p:cNvSpPr>
            <a:spLocks noGrp="1"/>
          </p:cNvSpPr>
          <p:nvPr>
            <p:ph type="subTitle" idx="1"/>
          </p:nvPr>
        </p:nvSpPr>
        <p:spPr/>
        <p:txBody>
          <a:bodyPr/>
          <a:lstStyle/>
          <a:p>
            <a:r>
              <a:rPr lang="en-US" dirty="0" smtClean="0"/>
              <a:t>January 17, 2018</a:t>
            </a:r>
            <a:endParaRPr lang="en-US" dirty="0"/>
          </a:p>
        </p:txBody>
      </p:sp>
    </p:spTree>
    <p:extLst>
      <p:ext uri="{BB962C8B-B14F-4D97-AF65-F5344CB8AC3E}">
        <p14:creationId xmlns:p14="http://schemas.microsoft.com/office/powerpoint/2010/main" val="88046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normAutofit/>
          </a:bodyPr>
          <a:lstStyle/>
          <a:p>
            <a:r>
              <a:rPr lang="en-US" b="1" dirty="0"/>
              <a:t>All meetings will be in 3150 </a:t>
            </a:r>
            <a:r>
              <a:rPr lang="en-US" b="1" dirty="0" err="1"/>
              <a:t>Beardshear</a:t>
            </a:r>
            <a:r>
              <a:rPr lang="en-US" b="1" dirty="0"/>
              <a:t> Hall from 4:15-5:30</a:t>
            </a:r>
            <a:r>
              <a:rPr lang="en-US" b="1" dirty="0" smtClean="0"/>
              <a:t>.</a:t>
            </a:r>
          </a:p>
          <a:p>
            <a:endParaRPr lang="en-US" dirty="0" smtClean="0"/>
          </a:p>
          <a:p>
            <a:r>
              <a:rPr lang="en-US" dirty="0" smtClean="0"/>
              <a:t>Wednesday</a:t>
            </a:r>
            <a:r>
              <a:rPr lang="en-US" dirty="0"/>
              <a:t>, Feb 21</a:t>
            </a:r>
          </a:p>
          <a:p>
            <a:r>
              <a:rPr lang="en-US" dirty="0"/>
              <a:t>Wednesday, Mar 21</a:t>
            </a:r>
          </a:p>
          <a:p>
            <a:r>
              <a:rPr lang="en-US" dirty="0"/>
              <a:t>Wednesday, April 18</a:t>
            </a:r>
          </a:p>
        </p:txBody>
      </p:sp>
    </p:spTree>
    <p:extLst>
      <p:ext uri="{BB962C8B-B14F-4D97-AF65-F5344CB8AC3E}">
        <p14:creationId xmlns:p14="http://schemas.microsoft.com/office/powerpoint/2010/main" val="72817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Order</a:t>
            </a:r>
            <a:endParaRPr lang="en-US" dirty="0"/>
          </a:p>
        </p:txBody>
      </p:sp>
      <p:sp>
        <p:nvSpPr>
          <p:cNvPr id="3" name="Content Placeholder 2"/>
          <p:cNvSpPr>
            <a:spLocks noGrp="1"/>
          </p:cNvSpPr>
          <p:nvPr>
            <p:ph idx="1"/>
          </p:nvPr>
        </p:nvSpPr>
        <p:spPr/>
        <p:txBody>
          <a:bodyPr/>
          <a:lstStyle/>
          <a:p>
            <a:r>
              <a:rPr lang="en-US" dirty="0" smtClean="0"/>
              <a:t>Welcome, Steven </a:t>
            </a:r>
            <a:r>
              <a:rPr lang="en-US" dirty="0" err="1" smtClean="0"/>
              <a:t>Lonergan</a:t>
            </a:r>
            <a:r>
              <a:rPr lang="en-US" dirty="0" smtClean="0"/>
              <a:t>, Chair</a:t>
            </a:r>
          </a:p>
          <a:p>
            <a:r>
              <a:rPr lang="en-US" dirty="0" smtClean="0"/>
              <a:t>Introductions</a:t>
            </a:r>
          </a:p>
          <a:p>
            <a:r>
              <a:rPr lang="en-US" dirty="0" smtClean="0"/>
              <a:t>Seating of Substitute Council Members</a:t>
            </a:r>
          </a:p>
        </p:txBody>
      </p:sp>
    </p:spTree>
    <p:extLst>
      <p:ext uri="{BB962C8B-B14F-4D97-AF65-F5344CB8AC3E}">
        <p14:creationId xmlns:p14="http://schemas.microsoft.com/office/powerpoint/2010/main" val="200484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Agenda</a:t>
            </a:r>
            <a:endParaRPr lang="en-US" dirty="0"/>
          </a:p>
        </p:txBody>
      </p:sp>
      <p:sp>
        <p:nvSpPr>
          <p:cNvPr id="3" name="Content Placeholder 2"/>
          <p:cNvSpPr>
            <a:spLocks noGrp="1"/>
          </p:cNvSpPr>
          <p:nvPr>
            <p:ph idx="1"/>
          </p:nvPr>
        </p:nvSpPr>
        <p:spPr/>
        <p:txBody>
          <a:bodyPr>
            <a:normAutofit/>
          </a:bodyPr>
          <a:lstStyle/>
          <a:p>
            <a:r>
              <a:rPr lang="en-US" dirty="0" smtClean="0"/>
              <a:t>Minutes of </a:t>
            </a:r>
            <a:r>
              <a:rPr lang="en-US" dirty="0" smtClean="0"/>
              <a:t>December 6, </a:t>
            </a:r>
            <a:r>
              <a:rPr lang="en-US" dirty="0" smtClean="0"/>
              <a:t>2017 meeting</a:t>
            </a:r>
          </a:p>
          <a:p>
            <a:r>
              <a:rPr lang="en-US" dirty="0" smtClean="0"/>
              <a:t>Agenda for current </a:t>
            </a:r>
            <a:r>
              <a:rPr lang="en-US" dirty="0" smtClean="0"/>
              <a:t>meeting</a:t>
            </a:r>
          </a:p>
          <a:p>
            <a:r>
              <a:rPr lang="en-US" dirty="0" smtClean="0"/>
              <a:t>GCCC (no items this month)</a:t>
            </a:r>
            <a:endParaRPr lang="en-US" dirty="0" smtClean="0"/>
          </a:p>
          <a:p>
            <a:r>
              <a:rPr lang="en-US" dirty="0" smtClean="0"/>
              <a:t>GFMC report</a:t>
            </a:r>
            <a:endParaRPr lang="en-US" dirty="0"/>
          </a:p>
        </p:txBody>
      </p:sp>
    </p:spTree>
    <p:extLst>
      <p:ext uri="{BB962C8B-B14F-4D97-AF65-F5344CB8AC3E}">
        <p14:creationId xmlns:p14="http://schemas.microsoft.com/office/powerpoint/2010/main" val="97653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and Remarks	</a:t>
            </a:r>
            <a:endParaRPr lang="en-US" dirty="0"/>
          </a:p>
        </p:txBody>
      </p:sp>
      <p:sp>
        <p:nvSpPr>
          <p:cNvPr id="3" name="Content Placeholder 2"/>
          <p:cNvSpPr>
            <a:spLocks noGrp="1"/>
          </p:cNvSpPr>
          <p:nvPr>
            <p:ph idx="1"/>
          </p:nvPr>
        </p:nvSpPr>
        <p:spPr/>
        <p:txBody>
          <a:bodyPr/>
          <a:lstStyle/>
          <a:p>
            <a:r>
              <a:rPr lang="en-US" dirty="0" smtClean="0"/>
              <a:t>Graduate Council Chair, Steven </a:t>
            </a:r>
            <a:r>
              <a:rPr lang="en-US" dirty="0" err="1" smtClean="0"/>
              <a:t>Lonergan</a:t>
            </a:r>
            <a:endParaRPr lang="en-US" dirty="0"/>
          </a:p>
          <a:p>
            <a:pPr lvl="1"/>
            <a:r>
              <a:rPr lang="en-US" dirty="0" smtClean="0"/>
              <a:t>Next month will be particularly busy. There will be several new programs from GCCC to review and a number of items for a vote. Please take time for “pre-reads”. </a:t>
            </a:r>
            <a:endParaRPr lang="en-US" dirty="0" smtClean="0"/>
          </a:p>
          <a:p>
            <a:r>
              <a:rPr lang="en-US" dirty="0" smtClean="0"/>
              <a:t>Dean of Graduate College, William Graves: </a:t>
            </a:r>
            <a:endParaRPr lang="en-US" dirty="0" smtClean="0"/>
          </a:p>
          <a:p>
            <a:r>
              <a:rPr lang="en-US" dirty="0" smtClean="0"/>
              <a:t>Assistant </a:t>
            </a:r>
            <a:r>
              <a:rPr lang="en-US" dirty="0" smtClean="0"/>
              <a:t>Dean of Graduate College, Craig Ogilvie</a:t>
            </a:r>
          </a:p>
          <a:p>
            <a:r>
              <a:rPr lang="en-US" dirty="0" smtClean="0"/>
              <a:t>Graduate College Office, Judy Strand</a:t>
            </a:r>
            <a:endParaRPr lang="en-US" dirty="0"/>
          </a:p>
        </p:txBody>
      </p:sp>
    </p:spTree>
    <p:extLst>
      <p:ext uri="{BB962C8B-B14F-4D97-AF65-F5344CB8AC3E}">
        <p14:creationId xmlns:p14="http://schemas.microsoft.com/office/powerpoint/2010/main" val="183521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Business</a:t>
            </a:r>
            <a:endParaRPr lang="en-US" dirty="0"/>
          </a:p>
        </p:txBody>
      </p:sp>
      <p:sp>
        <p:nvSpPr>
          <p:cNvPr id="3" name="Content Placeholder 2"/>
          <p:cNvSpPr>
            <a:spLocks noGrp="1"/>
          </p:cNvSpPr>
          <p:nvPr>
            <p:ph idx="1"/>
          </p:nvPr>
        </p:nvSpPr>
        <p:spPr/>
        <p:txBody>
          <a:bodyPr/>
          <a:lstStyle/>
          <a:p>
            <a:r>
              <a:rPr lang="en-US" dirty="0" smtClean="0"/>
              <a:t>Chapter 9</a:t>
            </a:r>
            <a:r>
              <a:rPr lang="en-US" dirty="0"/>
              <a:t> </a:t>
            </a:r>
            <a:r>
              <a:rPr lang="en-US" dirty="0" smtClean="0"/>
              <a:t>Revisions</a:t>
            </a:r>
          </a:p>
          <a:p>
            <a:r>
              <a:rPr lang="en-US" dirty="0" smtClean="0"/>
              <a:t>Thanks to all who took part in the Finals week meetings. </a:t>
            </a:r>
            <a:endParaRPr lang="en-US" dirty="0" smtClean="0"/>
          </a:p>
          <a:p>
            <a:r>
              <a:rPr lang="en-US" dirty="0" smtClean="0"/>
              <a:t>Task force: Deb </a:t>
            </a:r>
            <a:r>
              <a:rPr lang="en-US" dirty="0" err="1"/>
              <a:t>Marquart</a:t>
            </a:r>
            <a:r>
              <a:rPr lang="en-US" dirty="0"/>
              <a:t>, Dan Russell, George Weston, Steven </a:t>
            </a:r>
            <a:r>
              <a:rPr lang="en-US" dirty="0" err="1"/>
              <a:t>Lonergan</a:t>
            </a:r>
            <a:r>
              <a:rPr lang="en-US" dirty="0"/>
              <a:t>, Bill Graves, Judy Strand </a:t>
            </a:r>
          </a:p>
          <a:p>
            <a:r>
              <a:rPr lang="en-US" dirty="0" smtClean="0"/>
              <a:t>  Task force met to discuss and edit a combination of a version circulated by Dr</a:t>
            </a:r>
            <a:r>
              <a:rPr lang="en-US" dirty="0"/>
              <a:t>. </a:t>
            </a:r>
            <a:r>
              <a:rPr lang="en-US" dirty="0" smtClean="0"/>
              <a:t>Graves and edited by George Weston (and reviewed by other graduate student leaders).  Input will be sought from GC and DOGE group. Revisions </a:t>
            </a:r>
            <a:r>
              <a:rPr lang="en-US" dirty="0"/>
              <a:t>will be presented to University Counsel for review.  </a:t>
            </a:r>
            <a:endParaRPr lang="en-US" dirty="0" smtClean="0"/>
          </a:p>
        </p:txBody>
      </p:sp>
    </p:spTree>
    <p:extLst>
      <p:ext uri="{BB962C8B-B14F-4D97-AF65-F5344CB8AC3E}">
        <p14:creationId xmlns:p14="http://schemas.microsoft.com/office/powerpoint/2010/main" val="71103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1371600" y="1623317"/>
            <a:ext cx="9724490" cy="4244083"/>
          </a:xfrm>
        </p:spPr>
        <p:txBody>
          <a:bodyPr>
            <a:normAutofit/>
          </a:bodyPr>
          <a:lstStyle/>
          <a:p>
            <a:r>
              <a:rPr lang="en-US" dirty="0" smtClean="0"/>
              <a:t>None</a:t>
            </a:r>
          </a:p>
        </p:txBody>
      </p:sp>
    </p:spTree>
    <p:extLst>
      <p:ext uri="{BB962C8B-B14F-4D97-AF65-F5344CB8AC3E}">
        <p14:creationId xmlns:p14="http://schemas.microsoft.com/office/powerpoint/2010/main" val="67638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and Subcommittee reports</a:t>
            </a:r>
            <a:endParaRPr lang="en-US" dirty="0"/>
          </a:p>
        </p:txBody>
      </p:sp>
      <p:sp>
        <p:nvSpPr>
          <p:cNvPr id="3" name="Content Placeholder 2"/>
          <p:cNvSpPr>
            <a:spLocks noGrp="1"/>
          </p:cNvSpPr>
          <p:nvPr>
            <p:ph idx="1"/>
          </p:nvPr>
        </p:nvSpPr>
        <p:spPr>
          <a:xfrm>
            <a:off x="1371600" y="1602769"/>
            <a:ext cx="9703942" cy="4264631"/>
          </a:xfrm>
        </p:spPr>
        <p:txBody>
          <a:bodyPr>
            <a:normAutofit/>
          </a:bodyPr>
          <a:lstStyle/>
          <a:p>
            <a:r>
              <a:rPr lang="en-US" dirty="0"/>
              <a:t>Outside committee member committee: </a:t>
            </a:r>
            <a:r>
              <a:rPr lang="en-US" dirty="0" err="1" smtClean="0"/>
              <a:t>IsaacGottesman</a:t>
            </a:r>
            <a:r>
              <a:rPr lang="en-US" dirty="0" smtClean="0"/>
              <a:t>, chair </a:t>
            </a:r>
            <a:r>
              <a:rPr lang="en-US" dirty="0" smtClean="0"/>
              <a:t>: Discussion. </a:t>
            </a:r>
            <a:endParaRPr lang="en-US" dirty="0" smtClean="0"/>
          </a:p>
          <a:p>
            <a:r>
              <a:rPr lang="en-US" dirty="0"/>
              <a:t>Double Degree Committee:  Carlton </a:t>
            </a:r>
            <a:r>
              <a:rPr lang="en-US" dirty="0" err="1"/>
              <a:t>Basmajian</a:t>
            </a:r>
            <a:r>
              <a:rPr lang="en-US" dirty="0"/>
              <a:t> (chair</a:t>
            </a:r>
            <a:r>
              <a:rPr lang="en-US" dirty="0" smtClean="0"/>
              <a:t>)</a:t>
            </a:r>
          </a:p>
          <a:p>
            <a:pPr lvl="1"/>
            <a:r>
              <a:rPr lang="en-US" dirty="0" smtClean="0"/>
              <a:t>Report and proposal in </a:t>
            </a:r>
            <a:r>
              <a:rPr lang="en-US" dirty="0" smtClean="0"/>
              <a:t>Docket</a:t>
            </a:r>
          </a:p>
          <a:p>
            <a:pPr lvl="1"/>
            <a:r>
              <a:rPr lang="en-US" dirty="0" smtClean="0"/>
              <a:t>Final vote will be in February meeting</a:t>
            </a:r>
            <a:endParaRPr lang="en-US" dirty="0" smtClean="0"/>
          </a:p>
          <a:p>
            <a:pPr lvl="1"/>
            <a:endParaRPr lang="en-US" dirty="0" smtClean="0"/>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1) The total credits for any double degree must be at least 48 credits, </a:t>
            </a:r>
            <a:r>
              <a:rPr lang="en-US" altLang="en-US" sz="1800" dirty="0" smtClean="0">
                <a:solidFill>
                  <a:schemeClr val="tx1"/>
                </a:solidFill>
                <a:latin typeface="Arial" charset="0"/>
              </a:rPr>
              <a:t>of </a:t>
            </a:r>
            <a:r>
              <a:rPr lang="en-US" altLang="en-US" sz="1800" dirty="0">
                <a:solidFill>
                  <a:schemeClr val="tx1"/>
                </a:solidFill>
                <a:latin typeface="Arial" charset="0"/>
              </a:rPr>
              <a:t>which 24 are non-overlapping (there must be at least 24 stand-alone credits for each major).</a:t>
            </a:r>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2) Total credits must equal at least 75% of the sum of credits from each both separate degrees. </a:t>
            </a:r>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3) This change would affect any new proposed double degrees. </a:t>
            </a:r>
          </a:p>
          <a:p>
            <a:pPr marL="0" lvl="0" indent="0" eaLnBrk="0" fontAlgn="base" hangingPunct="0">
              <a:lnSpc>
                <a:spcPct val="100000"/>
              </a:lnSpc>
              <a:spcBef>
                <a:spcPct val="0"/>
              </a:spcBef>
              <a:spcAft>
                <a:spcPct val="0"/>
              </a:spcAft>
              <a:buNone/>
            </a:pPr>
            <a:r>
              <a:rPr lang="en-US" altLang="en-US" sz="1800" dirty="0">
                <a:solidFill>
                  <a:schemeClr val="tx1"/>
                </a:solidFill>
                <a:latin typeface="Arial" charset="0"/>
              </a:rPr>
              <a:t>4) For existing double degree programs that fall below this new threshold, programs administering those degrees would need to adjust the total credits required or justify why existing credit totals should be below the new threshold.</a:t>
            </a:r>
          </a:p>
          <a:p>
            <a:pPr lvl="1"/>
            <a:endParaRPr lang="en-US" dirty="0" smtClean="0"/>
          </a:p>
        </p:txBody>
      </p:sp>
    </p:spTree>
    <p:extLst>
      <p:ext uri="{BB962C8B-B14F-4D97-AF65-F5344CB8AC3E}">
        <p14:creationId xmlns:p14="http://schemas.microsoft.com/office/powerpoint/2010/main" val="58397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and Subcommittee reports</a:t>
            </a:r>
            <a:endParaRPr lang="en-US" dirty="0"/>
          </a:p>
        </p:txBody>
      </p:sp>
      <p:sp>
        <p:nvSpPr>
          <p:cNvPr id="3" name="Content Placeholder 2"/>
          <p:cNvSpPr>
            <a:spLocks noGrp="1"/>
          </p:cNvSpPr>
          <p:nvPr>
            <p:ph idx="1"/>
          </p:nvPr>
        </p:nvSpPr>
        <p:spPr/>
        <p:txBody>
          <a:bodyPr>
            <a:normAutofit/>
          </a:bodyPr>
          <a:lstStyle/>
          <a:p>
            <a:r>
              <a:rPr lang="en-US" dirty="0" smtClean="0"/>
              <a:t>Admission Status committee (</a:t>
            </a:r>
            <a:r>
              <a:rPr lang="en-US" dirty="0" err="1" smtClean="0"/>
              <a:t>Marquart</a:t>
            </a:r>
            <a:r>
              <a:rPr lang="en-US" dirty="0" smtClean="0"/>
              <a:t>, chair)</a:t>
            </a:r>
          </a:p>
          <a:p>
            <a:pPr lvl="1"/>
            <a:r>
              <a:rPr lang="en-US" dirty="0" smtClean="0"/>
              <a:t>Discussion regarding removal of status (</a:t>
            </a:r>
            <a:r>
              <a:rPr lang="en-US" dirty="0" smtClean="0"/>
              <a:t>vote) </a:t>
            </a:r>
            <a:endParaRPr lang="en-US" dirty="0" smtClean="0"/>
          </a:p>
          <a:p>
            <a:pPr lvl="1"/>
            <a:r>
              <a:rPr lang="en-US" dirty="0" smtClean="0"/>
              <a:t>Discussion regarding operational issues and appeals (Strand)</a:t>
            </a:r>
            <a:endParaRPr lang="en-US" dirty="0"/>
          </a:p>
          <a:p>
            <a:pPr lvl="1"/>
            <a:endParaRPr lang="en-US" dirty="0"/>
          </a:p>
          <a:p>
            <a:r>
              <a:rPr lang="en-US" dirty="0" smtClean="0"/>
              <a:t>Graduate Faculty Membership Committee (</a:t>
            </a:r>
            <a:r>
              <a:rPr lang="en-US" dirty="0" err="1" smtClean="0"/>
              <a:t>Riney-Kerhrberg</a:t>
            </a:r>
            <a:r>
              <a:rPr lang="en-US" dirty="0" smtClean="0"/>
              <a:t>, chair)</a:t>
            </a:r>
          </a:p>
          <a:p>
            <a:pPr lvl="1"/>
            <a:r>
              <a:rPr lang="en-US" dirty="0" smtClean="0"/>
              <a:t>Report on December GFMC meeting</a:t>
            </a:r>
            <a:endParaRPr lang="en-US" dirty="0" smtClean="0"/>
          </a:p>
        </p:txBody>
      </p:sp>
    </p:spTree>
    <p:extLst>
      <p:ext uri="{BB962C8B-B14F-4D97-AF65-F5344CB8AC3E}">
        <p14:creationId xmlns:p14="http://schemas.microsoft.com/office/powerpoint/2010/main" val="2079816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8590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642</TotalTime>
  <Words>412</Words>
  <Application>Microsoft Macintosh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Franklin Gothic Book</vt:lpstr>
      <vt:lpstr>Arial</vt:lpstr>
      <vt:lpstr>Crop</vt:lpstr>
      <vt:lpstr>Graduate COUNCIL</vt:lpstr>
      <vt:lpstr>Call to Order</vt:lpstr>
      <vt:lpstr>Consent Agenda</vt:lpstr>
      <vt:lpstr>Announcements and Remarks </vt:lpstr>
      <vt:lpstr>Old Business</vt:lpstr>
      <vt:lpstr>New Business</vt:lpstr>
      <vt:lpstr>Committee and Subcommittee reports</vt:lpstr>
      <vt:lpstr>Committee and Subcommittee reports</vt:lpstr>
      <vt:lpstr>Other Items?</vt:lpstr>
      <vt:lpstr>Meeting Schedule</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dc:title>
  <dc:creator>Microsoft Office User</dc:creator>
  <cp:lastModifiedBy>Microsoft Office User</cp:lastModifiedBy>
  <cp:revision>31</cp:revision>
  <dcterms:created xsi:type="dcterms:W3CDTF">2017-08-30T18:27:53Z</dcterms:created>
  <dcterms:modified xsi:type="dcterms:W3CDTF">2018-01-17T15:48:21Z</dcterms:modified>
</cp:coreProperties>
</file>