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6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6" r:id="rId9"/>
    <p:sldId id="267" r:id="rId10"/>
    <p:sldId id="268" r:id="rId11"/>
    <p:sldId id="26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>
        <p:scale>
          <a:sx n="102" d="100"/>
          <a:sy n="102" d="100"/>
        </p:scale>
        <p:origin x="1496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10/18/17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9154196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10/18/17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443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10/18/17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90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10/18/17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597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10/18/17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96720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10/18/17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381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10/18/17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577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10/18/17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820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10/18/17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049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10/18/17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1190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10/18/17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2374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10/18/17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725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4048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GradUATE</a:t>
            </a:r>
            <a:r>
              <a:rPr lang="en-US" dirty="0" smtClean="0"/>
              <a:t> COUNCIL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October 18</a:t>
            </a:r>
            <a:r>
              <a:rPr lang="en-US" dirty="0" smtClean="0"/>
              <a:t>, </a:t>
            </a:r>
            <a:r>
              <a:rPr lang="en-US" dirty="0" smtClean="0"/>
              <a:t>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46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Committee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Admission </a:t>
            </a:r>
            <a:r>
              <a:rPr lang="en-US" dirty="0" smtClean="0"/>
              <a:t>policy review:  Reviewed by the Executive Committee : Deb </a:t>
            </a:r>
            <a:r>
              <a:rPr lang="en-US" dirty="0" err="1" smtClean="0"/>
              <a:t>Marquart</a:t>
            </a:r>
            <a:r>
              <a:rPr lang="en-US" dirty="0" smtClean="0"/>
              <a:t>, Ken Moore, Gary </a:t>
            </a:r>
            <a:r>
              <a:rPr lang="en-US" dirty="0" err="1" smtClean="0"/>
              <a:t>Munkvold</a:t>
            </a:r>
            <a:endParaRPr lang="en-US" dirty="0" smtClean="0"/>
          </a:p>
          <a:p>
            <a:pPr lvl="1"/>
            <a:r>
              <a:rPr lang="en-US" dirty="0" smtClean="0"/>
              <a:t>Endorsement of elimination of provisional admission</a:t>
            </a:r>
          </a:p>
          <a:p>
            <a:pPr lvl="1"/>
            <a:r>
              <a:rPr lang="en-US" dirty="0" smtClean="0"/>
              <a:t>Elimination of restricted status may increase the number of requests for exceptions and perhaps more tracking at the program level.  </a:t>
            </a:r>
          </a:p>
          <a:p>
            <a:pPr lvl="1"/>
            <a:r>
              <a:rPr lang="en-US" dirty="0" smtClean="0"/>
              <a:t>GC should consider process and standards (GPA) required for requests for exceptions.</a:t>
            </a:r>
          </a:p>
        </p:txBody>
      </p:sp>
    </p:spTree>
    <p:extLst>
      <p:ext uri="{BB962C8B-B14F-4D97-AF65-F5344CB8AC3E}">
        <p14:creationId xmlns:p14="http://schemas.microsoft.com/office/powerpoint/2010/main" val="18511777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All meetings will be in 3150 </a:t>
            </a:r>
            <a:r>
              <a:rPr lang="en-US" b="1" dirty="0" err="1"/>
              <a:t>Beardshear</a:t>
            </a:r>
            <a:r>
              <a:rPr lang="en-US" b="1" dirty="0"/>
              <a:t> Hall from 4:15-5:30</a:t>
            </a:r>
            <a:r>
              <a:rPr lang="en-US" b="1" dirty="0" smtClean="0"/>
              <a:t>.</a:t>
            </a:r>
          </a:p>
          <a:p>
            <a:r>
              <a:rPr lang="en-US" dirty="0" smtClean="0"/>
              <a:t>Wednesday</a:t>
            </a:r>
            <a:r>
              <a:rPr lang="en-US" dirty="0"/>
              <a:t>, Nov 15</a:t>
            </a:r>
          </a:p>
          <a:p>
            <a:r>
              <a:rPr lang="en-US" dirty="0"/>
              <a:t>Wednesday, Dec. 6</a:t>
            </a:r>
          </a:p>
          <a:p>
            <a:r>
              <a:rPr lang="en-US" dirty="0"/>
              <a:t>Wednesday, Jan 17</a:t>
            </a:r>
          </a:p>
          <a:p>
            <a:r>
              <a:rPr lang="en-US" dirty="0"/>
              <a:t>Wednesday, Feb 21</a:t>
            </a:r>
          </a:p>
          <a:p>
            <a:r>
              <a:rPr lang="en-US" dirty="0"/>
              <a:t>Wednesday, Mar 21</a:t>
            </a:r>
          </a:p>
          <a:p>
            <a:r>
              <a:rPr lang="en-US" dirty="0"/>
              <a:t>Wednesday, April 18</a:t>
            </a:r>
          </a:p>
        </p:txBody>
      </p:sp>
    </p:spTree>
    <p:extLst>
      <p:ext uri="{BB962C8B-B14F-4D97-AF65-F5344CB8AC3E}">
        <p14:creationId xmlns:p14="http://schemas.microsoft.com/office/powerpoint/2010/main" val="728175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 to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Welcome, Steven </a:t>
            </a:r>
            <a:r>
              <a:rPr lang="en-US" dirty="0" err="1" smtClean="0"/>
              <a:t>Lonergan</a:t>
            </a:r>
            <a:r>
              <a:rPr lang="en-US" dirty="0" smtClean="0"/>
              <a:t>, Chair</a:t>
            </a:r>
          </a:p>
          <a:p>
            <a:r>
              <a:rPr lang="en-US" dirty="0" smtClean="0"/>
              <a:t>Introductions</a:t>
            </a:r>
          </a:p>
          <a:p>
            <a:r>
              <a:rPr lang="en-US" dirty="0" smtClean="0"/>
              <a:t>Seating of Substitute Council Members</a:t>
            </a:r>
          </a:p>
        </p:txBody>
      </p:sp>
    </p:spTree>
    <p:extLst>
      <p:ext uri="{BB962C8B-B14F-4D97-AF65-F5344CB8AC3E}">
        <p14:creationId xmlns:p14="http://schemas.microsoft.com/office/powerpoint/2010/main" val="200484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Consent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Minutes from Graduate Council Meeting on September 20</a:t>
            </a:r>
          </a:p>
          <a:p>
            <a:r>
              <a:rPr lang="en-US" dirty="0" smtClean="0"/>
              <a:t>Agenda for current meeting</a:t>
            </a:r>
          </a:p>
          <a:p>
            <a:r>
              <a:rPr lang="en-US" dirty="0" smtClean="0"/>
              <a:t>GCCC approval items</a:t>
            </a:r>
          </a:p>
          <a:p>
            <a:pPr lvl="1"/>
            <a:r>
              <a:rPr lang="en-US" dirty="0" smtClean="0"/>
              <a:t>Proposal for Bachelor of Industrial Design (BID)/MBA</a:t>
            </a:r>
          </a:p>
          <a:p>
            <a:pPr lvl="1"/>
            <a:r>
              <a:rPr lang="en-US" dirty="0" smtClean="0"/>
              <a:t>Proposal for Master of Real Estate Development</a:t>
            </a:r>
          </a:p>
          <a:p>
            <a:pPr lvl="1"/>
            <a:r>
              <a:rPr lang="en-US" dirty="0" smtClean="0"/>
              <a:t>Proposal for PhD Population </a:t>
            </a:r>
            <a:r>
              <a:rPr lang="en-US" dirty="0" smtClean="0"/>
              <a:t>Sciences</a:t>
            </a:r>
            <a:endParaRPr lang="en-US" dirty="0" smtClean="0"/>
          </a:p>
          <a:p>
            <a:pPr lvl="1"/>
            <a:r>
              <a:rPr lang="en-US" dirty="0" err="1" smtClean="0"/>
              <a:t>Ch</a:t>
            </a:r>
            <a:r>
              <a:rPr lang="en-US" dirty="0" smtClean="0"/>
              <a:t> E  410X/510X dual list proposal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53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 and Remarks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Graduate Council Chair, Steven </a:t>
            </a:r>
            <a:r>
              <a:rPr lang="en-US" dirty="0" err="1" smtClean="0"/>
              <a:t>Lonergan</a:t>
            </a:r>
            <a:endParaRPr lang="en-US" dirty="0" smtClean="0"/>
          </a:p>
          <a:p>
            <a:r>
              <a:rPr lang="en-US" dirty="0" smtClean="0"/>
              <a:t>Dean of Graduate College, Comments from William Graves</a:t>
            </a:r>
          </a:p>
          <a:p>
            <a:r>
              <a:rPr lang="en-US" dirty="0" smtClean="0"/>
              <a:t>Assistant Dean of Graduate College, Craig Ogilvie</a:t>
            </a:r>
          </a:p>
          <a:p>
            <a:r>
              <a:rPr lang="en-US" dirty="0" smtClean="0"/>
              <a:t>Graduate College Office- Judy Strand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217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Chapter 9 status: Report from Dean </a:t>
            </a:r>
            <a:r>
              <a:rPr lang="en-US" dirty="0" smtClean="0"/>
              <a:t>Graves</a:t>
            </a:r>
          </a:p>
          <a:p>
            <a:r>
              <a:rPr lang="en-US" dirty="0" smtClean="0"/>
              <a:t>Campaign of Welcome: Deb </a:t>
            </a:r>
            <a:r>
              <a:rPr lang="en-US" dirty="0" err="1" smtClean="0"/>
              <a:t>Marquart</a:t>
            </a:r>
            <a:r>
              <a:rPr lang="en-US" dirty="0" smtClean="0"/>
              <a:t>: Update coming in November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11037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23317"/>
            <a:ext cx="9724490" cy="424408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dirty="0" smtClean="0"/>
              <a:t>Sign up for Graduate College Award Committees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dirty="0"/>
              <a:t>	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76384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Committee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English Proficiency Requirement: Deb </a:t>
            </a:r>
            <a:r>
              <a:rPr lang="en-US" dirty="0" err="1" smtClean="0"/>
              <a:t>Marquart</a:t>
            </a:r>
            <a:r>
              <a:rPr lang="en-US" dirty="0" smtClean="0"/>
              <a:t>, Pranav </a:t>
            </a:r>
            <a:r>
              <a:rPr lang="en-US" dirty="0" err="1" smtClean="0"/>
              <a:t>Shrotriya</a:t>
            </a:r>
            <a:r>
              <a:rPr lang="en-US" dirty="0" smtClean="0"/>
              <a:t>, Julie Bothell</a:t>
            </a:r>
          </a:p>
          <a:p>
            <a:pPr lvl="1"/>
            <a:r>
              <a:rPr lang="en-US" dirty="0" smtClean="0"/>
              <a:t>Meeting next week</a:t>
            </a:r>
            <a:endParaRPr lang="en-US" dirty="0" smtClean="0"/>
          </a:p>
          <a:p>
            <a:r>
              <a:rPr lang="en-US" dirty="0" smtClean="0"/>
              <a:t>Outside Committee Member :	Annette O’Connor, Isaac Gottesman, Nicola Bowler, </a:t>
            </a:r>
            <a:r>
              <a:rPr lang="en-US" dirty="0" err="1" smtClean="0"/>
              <a:t>Tonglu</a:t>
            </a:r>
            <a:r>
              <a:rPr lang="en-US" dirty="0" smtClean="0"/>
              <a:t> Li, Allen Miller, Dan Russell, </a:t>
            </a:r>
            <a:r>
              <a:rPr lang="en-US" dirty="0" err="1" smtClean="0"/>
              <a:t>Raimond</a:t>
            </a:r>
            <a:r>
              <a:rPr lang="en-US" dirty="0" smtClean="0"/>
              <a:t> Nagel, Mark Kaiser, Judy Strand, Sebastian Speer</a:t>
            </a:r>
          </a:p>
          <a:p>
            <a:pPr lvl="5"/>
            <a:r>
              <a:rPr lang="en-US" dirty="0" smtClean="0"/>
              <a:t>Report of proposed procedure changes by Dean Bil</a:t>
            </a:r>
            <a:r>
              <a:rPr lang="en-US" dirty="0" smtClean="0"/>
              <a:t>l Graves.</a:t>
            </a:r>
          </a:p>
          <a:p>
            <a:pPr lvl="5"/>
            <a:r>
              <a:rPr lang="en-US" dirty="0" smtClean="0"/>
              <a:t>Other questions to be addressed/ reviewed? Number of committee members, more defined determination of what “outside” is.</a:t>
            </a:r>
          </a:p>
          <a:p>
            <a:pPr lvl="4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6538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Committee Reports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02769"/>
            <a:ext cx="9703942" cy="426463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Concurrent degree, Double degree, and co-major programs: Carleton </a:t>
            </a:r>
            <a:r>
              <a:rPr lang="en-US" dirty="0" err="1" smtClean="0"/>
              <a:t>Basmajian</a:t>
            </a:r>
            <a:r>
              <a:rPr lang="en-US" dirty="0" smtClean="0"/>
              <a:t> (chair), Matt O’Neal, George Weston, Travis Sapp, Natalie Robinson</a:t>
            </a:r>
          </a:p>
          <a:p>
            <a:pPr lvl="1"/>
            <a:r>
              <a:rPr lang="en-US" dirty="0"/>
              <a:t>How can the defined programs be more clearly defined and distinguished? (especially double degree and concurrent, but also co-majors)</a:t>
            </a:r>
          </a:p>
          <a:p>
            <a:pPr lvl="1"/>
            <a:r>
              <a:rPr lang="en-US" dirty="0"/>
              <a:t> What are the perceived benefits and outcomes of the double degree programs?</a:t>
            </a:r>
          </a:p>
          <a:p>
            <a:pPr lvl="1"/>
            <a:r>
              <a:rPr lang="en-US" i="1" dirty="0"/>
              <a:t> </a:t>
            </a:r>
            <a:r>
              <a:rPr lang="en-US" dirty="0"/>
              <a:t>How do you document integration in a double degree program?</a:t>
            </a:r>
          </a:p>
          <a:p>
            <a:pPr lvl="1"/>
            <a:r>
              <a:rPr lang="en-US" dirty="0"/>
              <a:t> What is the equitable assignment of “non-overlapping” credits in a double degree program that includes a degree with a large number of credits?</a:t>
            </a:r>
          </a:p>
          <a:p>
            <a:pPr lvl="1"/>
            <a:r>
              <a:rPr lang="en-US" i="1" dirty="0"/>
              <a:t>Can we agree on a percentage of “non-overlapping credits” instead of a set number?     </a:t>
            </a:r>
            <a:endParaRPr lang="en-US" i="1" dirty="0" smtClean="0"/>
          </a:p>
          <a:p>
            <a:pPr lvl="1"/>
            <a:r>
              <a:rPr lang="en-US" dirty="0"/>
              <a:t>Double degree programs –as worded now- require integration of the two subject areas in the exam.  If one of the participating programs does not include an exam or thesis, should this be considered a concurrent degree?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83971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Committee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Expired Course </a:t>
            </a:r>
            <a:r>
              <a:rPr lang="en-US" dirty="0"/>
              <a:t>policy </a:t>
            </a:r>
            <a:r>
              <a:rPr lang="en-US" dirty="0" smtClean="0"/>
              <a:t>–</a:t>
            </a:r>
            <a:r>
              <a:rPr lang="en-US" dirty="0" err="1" smtClean="0"/>
              <a:t>Drena</a:t>
            </a:r>
            <a:r>
              <a:rPr lang="en-US" dirty="0" smtClean="0"/>
              <a:t> Dobbs (Chair) George Winston, Sebastian Speer</a:t>
            </a:r>
          </a:p>
          <a:p>
            <a:pPr lvl="1"/>
            <a:r>
              <a:rPr lang="en-US" dirty="0" smtClean="0"/>
              <a:t>Currently 24 credits can be between 11 and 17 years and 12 can be over 17. </a:t>
            </a:r>
          </a:p>
          <a:p>
            <a:pPr lvl="1"/>
            <a:r>
              <a:rPr lang="en-US" dirty="0" smtClean="0"/>
              <a:t>First option: Make it more clear that a total of 36 credit hours over 11 years old are allowed, but only 12 of those can be over 17 years.</a:t>
            </a:r>
          </a:p>
          <a:p>
            <a:pPr lvl="1"/>
            <a:r>
              <a:rPr lang="en-US" dirty="0" smtClean="0"/>
              <a:t>Second option: Allow 36 credits (never more) over 11 years old</a:t>
            </a:r>
          </a:p>
          <a:p>
            <a:pPr lvl="1"/>
            <a:r>
              <a:rPr lang="en-US" dirty="0" smtClean="0"/>
              <a:t>Add sentence to encourage the POSC to ensure that possible deficiencies due to older courses are addressed with research, independent study, courses, or seminars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42478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</a:majorFont>
      <a:minorFont>
        <a:latin typeface="Franklin Gothic Book" panose="020B0503020102020204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285</TotalTime>
  <Words>405</Words>
  <Application>Microsoft Macintosh PowerPoint</Application>
  <PresentationFormat>Widescreen</PresentationFormat>
  <Paragraphs>58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Franklin Gothic Book</vt:lpstr>
      <vt:lpstr>Crop</vt:lpstr>
      <vt:lpstr>GradUATE COUNCIL</vt:lpstr>
      <vt:lpstr>Call to Order</vt:lpstr>
      <vt:lpstr>Consent Agenda</vt:lpstr>
      <vt:lpstr>Announcements and Remarks </vt:lpstr>
      <vt:lpstr>Old Business</vt:lpstr>
      <vt:lpstr>New Business</vt:lpstr>
      <vt:lpstr>Committee Reports</vt:lpstr>
      <vt:lpstr>Committee Reports </vt:lpstr>
      <vt:lpstr>Committee Reports</vt:lpstr>
      <vt:lpstr>Committee Reports</vt:lpstr>
      <vt:lpstr>Meeting Schedule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GradUATE COUNCIL</dc:title>
  <dc:creator>Microsoft Office User</dc:creator>
  <cp:lastModifiedBy>Microsoft Office User</cp:lastModifiedBy>
  <cp:revision>30</cp:revision>
  <dcterms:created xsi:type="dcterms:W3CDTF">2017-08-30T18:27:53Z</dcterms:created>
  <dcterms:modified xsi:type="dcterms:W3CDTF">2017-10-18T15:04:11Z</dcterms:modified>
</cp:coreProperties>
</file>