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1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5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5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6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7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8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7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01F42-A492-4B67-B969-0C5ACD4CBB4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F2457-5EDA-495B-AE05-2FF86B2D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5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Recommendations for Identification and Assessment of Graduate Student Outcomes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2015/16 Higher Learning Commission Accreditation Visit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0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documented graduate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Report noted variability in the accessibility/existence of documented graduate learning goals and in what constitutes learning goals across colleges.</a:t>
            </a:r>
          </a:p>
          <a:p>
            <a:r>
              <a:rPr lang="en-US" dirty="0" smtClean="0"/>
              <a:t>Report noted that graduate learning goals were clearly documented on website in Psychology (!) and only three other departments</a:t>
            </a:r>
          </a:p>
          <a:p>
            <a:r>
              <a:rPr lang="en-US" dirty="0" smtClean="0"/>
              <a:t>Across disciplines, ISU faculty affirmed a set of learning goals:</a:t>
            </a:r>
          </a:p>
          <a:p>
            <a:pPr lvl="1"/>
            <a:r>
              <a:rPr lang="en-US" dirty="0" smtClean="0"/>
              <a:t>Critically analyzing information within the discipline</a:t>
            </a:r>
          </a:p>
          <a:p>
            <a:pPr lvl="1"/>
            <a:r>
              <a:rPr lang="en-US" dirty="0" smtClean="0"/>
              <a:t>Creating new knowledge</a:t>
            </a:r>
          </a:p>
          <a:p>
            <a:pPr lvl="1"/>
            <a:r>
              <a:rPr lang="en-US" dirty="0" smtClean="0"/>
              <a:t>Strong written and oral communication skills</a:t>
            </a:r>
          </a:p>
          <a:p>
            <a:pPr lvl="1"/>
            <a:r>
              <a:rPr lang="en-US" dirty="0" smtClean="0"/>
              <a:t>Critical thinking</a:t>
            </a:r>
          </a:p>
          <a:p>
            <a:pPr lvl="1"/>
            <a:r>
              <a:rPr lang="en-US" dirty="0" smtClean="0"/>
              <a:t>Critical listening</a:t>
            </a:r>
          </a:p>
          <a:p>
            <a:pPr lvl="1"/>
            <a:r>
              <a:rPr lang="en-US" dirty="0" smtClean="0"/>
              <a:t>Being an ethical professional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3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 to capture learning goal- attainment at the Ph.D. defense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101"/>
          </a:xfrm>
        </p:spPr>
        <p:txBody>
          <a:bodyPr>
            <a:normAutofit/>
          </a:bodyPr>
          <a:lstStyle/>
          <a:p>
            <a:r>
              <a:rPr lang="en-US" dirty="0" smtClean="0"/>
              <a:t>Counseling Psychology already does this</a:t>
            </a:r>
          </a:p>
          <a:p>
            <a:r>
              <a:rPr lang="en-US" dirty="0" smtClean="0"/>
              <a:t>Accreditation Commission urged</a:t>
            </a:r>
          </a:p>
          <a:p>
            <a:pPr lvl="1"/>
            <a:r>
              <a:rPr lang="en-US" dirty="0" smtClean="0"/>
              <a:t>Establishment of broad graduate-level learning outcomes</a:t>
            </a:r>
          </a:p>
          <a:p>
            <a:pPr lvl="1"/>
            <a:r>
              <a:rPr lang="en-US" dirty="0" smtClean="0"/>
              <a:t>Assessment of outcomes university-wide</a:t>
            </a:r>
          </a:p>
          <a:p>
            <a:pPr lvl="1"/>
            <a:r>
              <a:rPr lang="en-US" dirty="0" smtClean="0"/>
              <a:t>Aggregation of outcomes at the program level to guide program improvement efforts (by Graduate College or academic colleges)</a:t>
            </a:r>
          </a:p>
          <a:p>
            <a:r>
              <a:rPr lang="en-US" dirty="0" smtClean="0"/>
              <a:t>What is practical?</a:t>
            </a:r>
          </a:p>
          <a:p>
            <a:pPr lvl="1"/>
            <a:r>
              <a:rPr lang="en-US" dirty="0" smtClean="0"/>
              <a:t>Addition to </a:t>
            </a:r>
            <a:r>
              <a:rPr lang="en-US" i="1" dirty="0" smtClean="0"/>
              <a:t>Report of Final Oral Exam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Separate form completed by each faculty member in person or online?</a:t>
            </a:r>
          </a:p>
          <a:p>
            <a:pPr lvl="2"/>
            <a:r>
              <a:rPr lang="en-US" dirty="0" smtClean="0"/>
              <a:t>Would need to be compiled, averaged across committee members and reported</a:t>
            </a:r>
          </a:p>
          <a:p>
            <a:pPr lvl="1"/>
            <a:r>
              <a:rPr lang="en-US" dirty="0" smtClean="0"/>
              <a:t>Addition to </a:t>
            </a:r>
            <a:r>
              <a:rPr lang="en-US" i="1" dirty="0" smtClean="0"/>
              <a:t>Graduate Approval Form </a:t>
            </a:r>
            <a:r>
              <a:rPr lang="en-US" dirty="0" smtClean="0"/>
              <a:t>when dissertation is submitted in final form?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0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0980" t="20826" r="21064" b="13981"/>
          <a:stretch/>
        </p:blipFill>
        <p:spPr>
          <a:xfrm>
            <a:off x="1419662" y="354488"/>
            <a:ext cx="10324616" cy="625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64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6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4611"/>
            <a:ext cx="10515600" cy="5182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 Add ratings to Report of Final Exam</a:t>
            </a:r>
          </a:p>
          <a:p>
            <a:pPr lvl="1"/>
            <a:r>
              <a:rPr lang="en-US" dirty="0" smtClean="0"/>
              <a:t>Complete ratings at the conclusion of the final defense</a:t>
            </a:r>
          </a:p>
          <a:p>
            <a:pPr lvl="1"/>
            <a:r>
              <a:rPr lang="en-US" dirty="0" smtClean="0"/>
              <a:t>Enter each committee member’s ratings and averages across members’ ratings on the form, which then goes to the Graduate College. </a:t>
            </a:r>
          </a:p>
          <a:p>
            <a:pPr marL="457200" lvl="1" indent="0">
              <a:buNone/>
            </a:pPr>
            <a:r>
              <a:rPr lang="en-US" dirty="0" smtClean="0"/>
              <a:t>Or:</a:t>
            </a:r>
          </a:p>
          <a:p>
            <a:r>
              <a:rPr lang="en-US" dirty="0" smtClean="0"/>
              <a:t>2. Each committee member completes a separate form, similar to that used by Counseling</a:t>
            </a:r>
          </a:p>
          <a:p>
            <a:pPr lvl="1"/>
            <a:r>
              <a:rPr lang="en-US" dirty="0" smtClean="0"/>
              <a:t>Major Professor compiles and submits to Graduate College on a new form, designed for this purpose</a:t>
            </a:r>
          </a:p>
          <a:p>
            <a:pPr marL="457200" lvl="1" indent="0">
              <a:buNone/>
            </a:pPr>
            <a:r>
              <a:rPr lang="en-US" dirty="0" smtClean="0"/>
              <a:t>Or:</a:t>
            </a:r>
          </a:p>
          <a:p>
            <a:pPr marL="457200" lvl="1" indent="0">
              <a:buNone/>
            </a:pPr>
            <a:r>
              <a:rPr lang="en-US" sz="2800" dirty="0" smtClean="0"/>
              <a:t>3.  Same as #2 above, but the results are entered on the Graduate Approval Form by the major professor, which is submitted to the Graduate College once all revisions have been satisfactorily completed. 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1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that would be applicable across disciplines – Can you think of others?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6018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Discipline knowledge: </a:t>
            </a:r>
            <a:r>
              <a:rPr lang="en-US" sz="2000" dirty="0" smtClean="0"/>
              <a:t>Graduates should demonstrate advanced knowledge in a specialized area </a:t>
            </a:r>
            <a:r>
              <a:rPr lang="en-US" sz="2000" i="1" dirty="0" smtClean="0"/>
              <a:t>consistent with the focus of their graduate program</a:t>
            </a:r>
          </a:p>
          <a:p>
            <a:r>
              <a:rPr lang="en-US" dirty="0" smtClean="0"/>
              <a:t>Methods and Analysis</a:t>
            </a:r>
            <a:r>
              <a:rPr lang="en-US" sz="2000" dirty="0" smtClean="0"/>
              <a:t>:  Graduates should apply quantitative and qualitative research skills in data gathering methods and analysis techniques used for typical analyses in conducting research that is </a:t>
            </a:r>
            <a:r>
              <a:rPr lang="en-US" sz="2000" i="1" dirty="0" smtClean="0"/>
              <a:t>consistent with the focus of their graduate program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Pedagogical Skills:  </a:t>
            </a:r>
            <a:r>
              <a:rPr lang="en-US" sz="2000" dirty="0" smtClean="0"/>
              <a:t>Graduates should demonstrate effective pedagogical skills </a:t>
            </a:r>
            <a:r>
              <a:rPr lang="en-US" sz="2000" i="1" dirty="0" smtClean="0"/>
              <a:t>consistent with graduate education in the associated discipline</a:t>
            </a:r>
          </a:p>
          <a:p>
            <a:r>
              <a:rPr lang="en-US" dirty="0" smtClean="0"/>
              <a:t>Communication Skills:  </a:t>
            </a:r>
            <a:r>
              <a:rPr lang="en-US" sz="2000" dirty="0" smtClean="0"/>
              <a:t>Graduates should demonstrate effective oral and written communication skills </a:t>
            </a:r>
            <a:r>
              <a:rPr lang="en-US" sz="2000" i="1" dirty="0" smtClean="0"/>
              <a:t>consistent with the focus of their graduate program</a:t>
            </a:r>
          </a:p>
          <a:p>
            <a:r>
              <a:rPr lang="en-US" dirty="0" smtClean="0"/>
              <a:t>Research Skills:  </a:t>
            </a:r>
            <a:r>
              <a:rPr lang="en-US" sz="2000" dirty="0" smtClean="0"/>
              <a:t>Graduates should demonstrate the ability to develop independent research resulting in original contribution to knowledge </a:t>
            </a:r>
            <a:r>
              <a:rPr lang="en-US" sz="2000" i="1" dirty="0" smtClean="0"/>
              <a:t>in the focused areas of their graduate program</a:t>
            </a:r>
          </a:p>
          <a:p>
            <a:r>
              <a:rPr lang="en-US" dirty="0" smtClean="0"/>
              <a:t>Ethical Principles:  </a:t>
            </a:r>
            <a:r>
              <a:rPr lang="en-US" sz="2000" dirty="0" smtClean="0"/>
              <a:t>Graduates should demonstrate understanding and consistent application of ethical principles of research and (if relevant) clinical practice </a:t>
            </a:r>
            <a:r>
              <a:rPr lang="en-US" sz="2000" i="1" dirty="0" smtClean="0"/>
              <a:t>in the focused areas of their graduate program.</a:t>
            </a:r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2058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481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Recommendations for Identification and Assessment of Graduate Student Outcomes</vt:lpstr>
      <vt:lpstr>Need for documented graduate learning goals</vt:lpstr>
      <vt:lpstr>Initiative to capture learning goal- attainment at the Ph.D. defense stage</vt:lpstr>
      <vt:lpstr>PowerPoint Presentation</vt:lpstr>
      <vt:lpstr>Possible Procedures</vt:lpstr>
      <vt:lpstr>Learning Outcomes that would be applicable across disciplines – Can you think of others?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Identification and Assessment of Graduate Student Outcomes</dc:title>
  <dc:creator>Cutrona, Carolyn E [PSYCH]</dc:creator>
  <cp:lastModifiedBy>Cutrona, Carolyn E [PSYCH]</cp:lastModifiedBy>
  <cp:revision>10</cp:revision>
  <dcterms:created xsi:type="dcterms:W3CDTF">2018-11-28T20:35:56Z</dcterms:created>
  <dcterms:modified xsi:type="dcterms:W3CDTF">2019-01-14T20:42:00Z</dcterms:modified>
</cp:coreProperties>
</file>