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29"/>
  </p:notesMasterIdLst>
  <p:sldIdLst>
    <p:sldId id="256" r:id="rId2"/>
    <p:sldId id="257" r:id="rId3"/>
    <p:sldId id="258" r:id="rId4"/>
    <p:sldId id="300" r:id="rId5"/>
    <p:sldId id="308" r:id="rId6"/>
    <p:sldId id="311" r:id="rId7"/>
    <p:sldId id="309" r:id="rId8"/>
    <p:sldId id="312" r:id="rId9"/>
    <p:sldId id="310" r:id="rId10"/>
    <p:sldId id="313" r:id="rId11"/>
    <p:sldId id="306" r:id="rId12"/>
    <p:sldId id="307" r:id="rId13"/>
    <p:sldId id="305" r:id="rId14"/>
    <p:sldId id="318" r:id="rId15"/>
    <p:sldId id="314" r:id="rId16"/>
    <p:sldId id="323" r:id="rId17"/>
    <p:sldId id="324" r:id="rId18"/>
    <p:sldId id="315" r:id="rId19"/>
    <p:sldId id="319" r:id="rId20"/>
    <p:sldId id="316" r:id="rId21"/>
    <p:sldId id="320" r:id="rId22"/>
    <p:sldId id="317" r:id="rId23"/>
    <p:sldId id="321" r:id="rId24"/>
    <p:sldId id="325" r:id="rId25"/>
    <p:sldId id="261" r:id="rId26"/>
    <p:sldId id="274" r:id="rId27"/>
    <p:sldId id="280"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82" autoAdjust="0"/>
    <p:restoredTop sz="68059" autoAdjust="0"/>
  </p:normalViewPr>
  <p:slideViewPr>
    <p:cSldViewPr snapToGrid="0">
      <p:cViewPr varScale="1">
        <p:scale>
          <a:sx n="66" d="100"/>
          <a:sy n="66" d="100"/>
        </p:scale>
        <p:origin x="72" y="21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3D5788-E280-4095-8056-A474CEEEBA96}" type="datetimeFigureOut">
              <a:rPr lang="en-US" smtClean="0"/>
              <a:t>2/18/2020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276081-462A-4324-9EAB-293123FB9F10}" type="slidenum">
              <a:rPr lang="en-US" smtClean="0"/>
              <a:t>‹#›</a:t>
            </a:fld>
            <a:endParaRPr lang="en-US"/>
          </a:p>
        </p:txBody>
      </p:sp>
    </p:spTree>
    <p:extLst>
      <p:ext uri="{BB962C8B-B14F-4D97-AF65-F5344CB8AC3E}">
        <p14:creationId xmlns:p14="http://schemas.microsoft.com/office/powerpoint/2010/main" val="2696857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276081-462A-4324-9EAB-293123FB9F10}" type="slidenum">
              <a:rPr lang="en-US" smtClean="0"/>
              <a:t>1</a:t>
            </a:fld>
            <a:endParaRPr lang="en-US"/>
          </a:p>
        </p:txBody>
      </p:sp>
    </p:spTree>
    <p:extLst>
      <p:ext uri="{BB962C8B-B14F-4D97-AF65-F5344CB8AC3E}">
        <p14:creationId xmlns:p14="http://schemas.microsoft.com/office/powerpoint/2010/main" val="709999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Matthew</a:t>
            </a:r>
            <a:r>
              <a:rPr lang="en-US" baseline="0" dirty="0"/>
              <a:t> Ellinwood</a:t>
            </a:r>
            <a:endParaRPr lang="en-US" dirty="0"/>
          </a:p>
        </p:txBody>
      </p:sp>
      <p:sp>
        <p:nvSpPr>
          <p:cNvPr id="4" name="Slide Number Placeholder 3"/>
          <p:cNvSpPr>
            <a:spLocks noGrp="1"/>
          </p:cNvSpPr>
          <p:nvPr>
            <p:ph type="sldNum" sz="quarter" idx="10"/>
          </p:nvPr>
        </p:nvSpPr>
        <p:spPr/>
        <p:txBody>
          <a:bodyPr/>
          <a:lstStyle/>
          <a:p>
            <a:fld id="{A7276081-462A-4324-9EAB-293123FB9F10}" type="slidenum">
              <a:rPr lang="en-US" smtClean="0"/>
              <a:t>4</a:t>
            </a:fld>
            <a:endParaRPr lang="en-US"/>
          </a:p>
        </p:txBody>
      </p:sp>
    </p:spTree>
    <p:extLst>
      <p:ext uri="{BB962C8B-B14F-4D97-AF65-F5344CB8AC3E}">
        <p14:creationId xmlns:p14="http://schemas.microsoft.com/office/powerpoint/2010/main" val="3349347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276081-462A-4324-9EAB-293123FB9F10}" type="slidenum">
              <a:rPr lang="en-US" smtClean="0"/>
              <a:t>5</a:t>
            </a:fld>
            <a:endParaRPr lang="en-US"/>
          </a:p>
        </p:txBody>
      </p:sp>
    </p:spTree>
    <p:extLst>
      <p:ext uri="{BB962C8B-B14F-4D97-AF65-F5344CB8AC3E}">
        <p14:creationId xmlns:p14="http://schemas.microsoft.com/office/powerpoint/2010/main" val="13190386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Matthew</a:t>
            </a:r>
            <a:r>
              <a:rPr lang="en-US" baseline="0" dirty="0"/>
              <a:t> Ellinwood</a:t>
            </a:r>
            <a:endParaRPr lang="en-US" dirty="0"/>
          </a:p>
        </p:txBody>
      </p:sp>
      <p:sp>
        <p:nvSpPr>
          <p:cNvPr id="4" name="Slide Number Placeholder 3"/>
          <p:cNvSpPr>
            <a:spLocks noGrp="1"/>
          </p:cNvSpPr>
          <p:nvPr>
            <p:ph type="sldNum" sz="quarter" idx="10"/>
          </p:nvPr>
        </p:nvSpPr>
        <p:spPr/>
        <p:txBody>
          <a:bodyPr/>
          <a:lstStyle/>
          <a:p>
            <a:fld id="{A7276081-462A-4324-9EAB-293123FB9F10}" type="slidenum">
              <a:rPr lang="en-US" smtClean="0"/>
              <a:t>7</a:t>
            </a:fld>
            <a:endParaRPr lang="en-US"/>
          </a:p>
        </p:txBody>
      </p:sp>
    </p:spTree>
    <p:extLst>
      <p:ext uri="{BB962C8B-B14F-4D97-AF65-F5344CB8AC3E}">
        <p14:creationId xmlns:p14="http://schemas.microsoft.com/office/powerpoint/2010/main" val="2623043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Matthew</a:t>
            </a:r>
            <a:r>
              <a:rPr lang="en-US" baseline="0" dirty="0"/>
              <a:t> Ellinwood</a:t>
            </a:r>
            <a:endParaRPr lang="en-US" dirty="0"/>
          </a:p>
        </p:txBody>
      </p:sp>
      <p:sp>
        <p:nvSpPr>
          <p:cNvPr id="4" name="Slide Number Placeholder 3"/>
          <p:cNvSpPr>
            <a:spLocks noGrp="1"/>
          </p:cNvSpPr>
          <p:nvPr>
            <p:ph type="sldNum" sz="quarter" idx="10"/>
          </p:nvPr>
        </p:nvSpPr>
        <p:spPr/>
        <p:txBody>
          <a:bodyPr/>
          <a:lstStyle/>
          <a:p>
            <a:fld id="{A7276081-462A-4324-9EAB-293123FB9F10}" type="slidenum">
              <a:rPr lang="en-US" smtClean="0"/>
              <a:t>9</a:t>
            </a:fld>
            <a:endParaRPr lang="en-US"/>
          </a:p>
        </p:txBody>
      </p:sp>
    </p:spTree>
    <p:extLst>
      <p:ext uri="{BB962C8B-B14F-4D97-AF65-F5344CB8AC3E}">
        <p14:creationId xmlns:p14="http://schemas.microsoft.com/office/powerpoint/2010/main" val="39974705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Revisit expired courses policy. The proposal relayed to me is to not have an expired course policy for any course that was part of a completed degree. One rationale here was that the current expired courses requirement has a particularly negative impact on students who pursue non-academic careers between a master’s and doctoral degree. (and, given the AAU initiative, and the university’s interest in supporting career paths ‘beyond academic’, it seems like this could be a compelling argument and evidence that ISU supports such industry career paths for master’s students.</a:t>
            </a:r>
          </a:p>
          <a:p>
            <a:endParaRPr lang="en-US" dirty="0" smtClean="0"/>
          </a:p>
          <a:p>
            <a:endParaRPr lang="en-US" dirty="0" smtClean="0"/>
          </a:p>
          <a:p>
            <a:r>
              <a:rPr lang="en-US" dirty="0" smtClean="0"/>
              <a:t>SOME POLICIES ARE BY TERMINAL</a:t>
            </a:r>
            <a:r>
              <a:rPr lang="en-US" baseline="0" dirty="0" smtClean="0"/>
              <a:t> VS. NON-TERMINAL DEGREE, WHILE OTHERS ARE BY MASTERS VS PHD LEVEL</a:t>
            </a:r>
            <a:endParaRPr lang="en-US" dirty="0"/>
          </a:p>
        </p:txBody>
      </p:sp>
      <p:sp>
        <p:nvSpPr>
          <p:cNvPr id="4" name="Slide Number Placeholder 3"/>
          <p:cNvSpPr>
            <a:spLocks noGrp="1"/>
          </p:cNvSpPr>
          <p:nvPr>
            <p:ph type="sldNum" sz="quarter" idx="10"/>
          </p:nvPr>
        </p:nvSpPr>
        <p:spPr/>
        <p:txBody>
          <a:bodyPr/>
          <a:lstStyle/>
          <a:p>
            <a:fld id="{A7276081-462A-4324-9EAB-293123FB9F10}" type="slidenum">
              <a:rPr lang="en-US" smtClean="0"/>
              <a:t>11</a:t>
            </a:fld>
            <a:endParaRPr lang="en-US"/>
          </a:p>
        </p:txBody>
      </p:sp>
    </p:spTree>
    <p:extLst>
      <p:ext uri="{BB962C8B-B14F-4D97-AF65-F5344CB8AC3E}">
        <p14:creationId xmlns:p14="http://schemas.microsoft.com/office/powerpoint/2010/main" val="15780092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Dean Adams</a:t>
            </a:r>
            <a:endParaRPr lang="en-US" dirty="0"/>
          </a:p>
        </p:txBody>
      </p:sp>
      <p:sp>
        <p:nvSpPr>
          <p:cNvPr id="4" name="Slide Number Placeholder 3"/>
          <p:cNvSpPr>
            <a:spLocks noGrp="1"/>
          </p:cNvSpPr>
          <p:nvPr>
            <p:ph type="sldNum" sz="quarter" idx="10"/>
          </p:nvPr>
        </p:nvSpPr>
        <p:spPr/>
        <p:txBody>
          <a:bodyPr/>
          <a:lstStyle/>
          <a:p>
            <a:fld id="{A7276081-462A-4324-9EAB-293123FB9F10}" type="slidenum">
              <a:rPr lang="en-US" smtClean="0"/>
              <a:t>24</a:t>
            </a:fld>
            <a:endParaRPr lang="en-US"/>
          </a:p>
        </p:txBody>
      </p:sp>
    </p:spTree>
    <p:extLst>
      <p:ext uri="{BB962C8B-B14F-4D97-AF65-F5344CB8AC3E}">
        <p14:creationId xmlns:p14="http://schemas.microsoft.com/office/powerpoint/2010/main" val="42388649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An issue that has been raised in multiple venues is the issue of tuition scholarships at the master’s level. I’ve now heard from multiple departments across at least 2 colleges that only having 50% tuition scholarships for master’s students on a ½ assistantship is directly impacting their recruitment efforts because peer institutions offer full tuition scholarships for those students. It may be that this discussion has been had in the past, so I thought I’d mention it here before adding it to the agenda.</a:t>
            </a:r>
          </a:p>
        </p:txBody>
      </p:sp>
      <p:sp>
        <p:nvSpPr>
          <p:cNvPr id="4" name="Slide Number Placeholder 3"/>
          <p:cNvSpPr>
            <a:spLocks noGrp="1"/>
          </p:cNvSpPr>
          <p:nvPr>
            <p:ph type="sldNum" sz="quarter" idx="10"/>
          </p:nvPr>
        </p:nvSpPr>
        <p:spPr/>
        <p:txBody>
          <a:bodyPr/>
          <a:lstStyle/>
          <a:p>
            <a:fld id="{A7276081-462A-4324-9EAB-293123FB9F10}" type="slidenum">
              <a:rPr lang="en-US" smtClean="0"/>
              <a:t>27</a:t>
            </a:fld>
            <a:endParaRPr lang="en-US"/>
          </a:p>
        </p:txBody>
      </p:sp>
    </p:spTree>
    <p:extLst>
      <p:ext uri="{BB962C8B-B14F-4D97-AF65-F5344CB8AC3E}">
        <p14:creationId xmlns:p14="http://schemas.microsoft.com/office/powerpoint/2010/main" val="3801175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2/18/2020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98156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14757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2/18/2020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52004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731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2/18/2020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7550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5853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70150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2253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79456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2/18/2020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17396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01448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2/18/2020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1082518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grad-college.iastate.edu/handbook/chapter.php?id=6&amp;search=expired%20course&amp;section=6.3#search"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grad-college.iastate.edu/handbook/chapter.php?id=6&amp;search=expired%20course&amp;section=6.3#search"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grad-council.iastate.edu/current-counci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grad-council.iastate.edu/current-counci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grad-college.iastate.edu/postdoc/policies/#Hiring%20Forms/Procedures"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grad-council.iastate.edu/current-counci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grad-college.iastate.edu/handbook/chapter.php?id=3#3.2"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grad-council.iastate.edu/current-counci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Graduate council meeting</a:t>
            </a:r>
          </a:p>
        </p:txBody>
      </p:sp>
      <p:sp>
        <p:nvSpPr>
          <p:cNvPr id="3" name="Subtitle 2"/>
          <p:cNvSpPr>
            <a:spLocks noGrp="1"/>
          </p:cNvSpPr>
          <p:nvPr>
            <p:ph type="subTitle" idx="1"/>
          </p:nvPr>
        </p:nvSpPr>
        <p:spPr/>
        <p:txBody>
          <a:bodyPr>
            <a:normAutofit/>
          </a:bodyPr>
          <a:lstStyle/>
          <a:p>
            <a:r>
              <a:rPr lang="en-US" sz="2200" dirty="0" smtClean="0"/>
              <a:t>January 22, 2020</a:t>
            </a:r>
            <a:endParaRPr lang="en-US" sz="2200" dirty="0"/>
          </a:p>
        </p:txBody>
      </p:sp>
    </p:spTree>
    <p:extLst>
      <p:ext uri="{BB962C8B-B14F-4D97-AF65-F5344CB8AC3E}">
        <p14:creationId xmlns:p14="http://schemas.microsoft.com/office/powerpoint/2010/main" val="2066798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453784"/>
          </a:xfrm>
        </p:spPr>
        <p:txBody>
          <a:bodyPr>
            <a:normAutofit fontScale="90000"/>
          </a:bodyPr>
          <a:lstStyle/>
          <a:p>
            <a:r>
              <a:rPr lang="en-US" dirty="0" smtClean="0"/>
              <a:t>Peer institutions Tuition and stipend policies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52785903"/>
              </p:ext>
            </p:extLst>
          </p:nvPr>
        </p:nvGraphicFramePr>
        <p:xfrm>
          <a:off x="0" y="0"/>
          <a:ext cx="12192000" cy="68580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259903915"/>
                    </a:ext>
                  </a:extLst>
                </a:gridCol>
                <a:gridCol w="4064000">
                  <a:extLst>
                    <a:ext uri="{9D8B030D-6E8A-4147-A177-3AD203B41FA5}">
                      <a16:colId xmlns:a16="http://schemas.microsoft.com/office/drawing/2014/main" val="2417996824"/>
                    </a:ext>
                  </a:extLst>
                </a:gridCol>
                <a:gridCol w="4064000">
                  <a:extLst>
                    <a:ext uri="{9D8B030D-6E8A-4147-A177-3AD203B41FA5}">
                      <a16:colId xmlns:a16="http://schemas.microsoft.com/office/drawing/2014/main" val="3708650235"/>
                    </a:ext>
                  </a:extLst>
                </a:gridCol>
              </a:tblGrid>
              <a:tr h="413747">
                <a:tc>
                  <a:txBody>
                    <a:bodyPr/>
                    <a:lstStyle/>
                    <a:p>
                      <a:endParaRPr lang="en-US" dirty="0"/>
                    </a:p>
                  </a:txBody>
                  <a:tcPr/>
                </a:tc>
                <a:tc>
                  <a:txBody>
                    <a:bodyPr/>
                    <a:lstStyle/>
                    <a:p>
                      <a:r>
                        <a:rPr lang="en-US" dirty="0" smtClean="0"/>
                        <a:t>Stipend (50% FTE,</a:t>
                      </a:r>
                      <a:r>
                        <a:rPr lang="en-US" baseline="0" dirty="0" smtClean="0"/>
                        <a:t> 1 semester)</a:t>
                      </a:r>
                      <a:endParaRPr lang="en-US" dirty="0"/>
                    </a:p>
                  </a:txBody>
                  <a:tcPr/>
                </a:tc>
                <a:tc>
                  <a:txBody>
                    <a:bodyPr/>
                    <a:lstStyle/>
                    <a:p>
                      <a:r>
                        <a:rPr lang="en-US" dirty="0" smtClean="0"/>
                        <a:t>Tuition</a:t>
                      </a:r>
                      <a:endParaRPr lang="en-US" dirty="0"/>
                    </a:p>
                  </a:txBody>
                  <a:tcPr/>
                </a:tc>
                <a:extLst>
                  <a:ext uri="{0D108BD9-81ED-4DB2-BD59-A6C34878D82A}">
                    <a16:rowId xmlns:a16="http://schemas.microsoft.com/office/drawing/2014/main" val="3816902229"/>
                  </a:ext>
                </a:extLst>
              </a:tr>
              <a:tr h="714139">
                <a:tc>
                  <a:txBody>
                    <a:bodyPr/>
                    <a:lstStyle/>
                    <a:p>
                      <a:r>
                        <a:rPr lang="en-US" dirty="0" smtClean="0"/>
                        <a:t>University of California Davis</a:t>
                      </a:r>
                      <a:endParaRPr lang="en-US" dirty="0"/>
                    </a:p>
                  </a:txBody>
                  <a:tcPr/>
                </a:tc>
                <a:tc>
                  <a:txBody>
                    <a:bodyPr/>
                    <a:lstStyle/>
                    <a:p>
                      <a:r>
                        <a:rPr lang="en-US" dirty="0" smtClean="0"/>
                        <a:t>$7778.25-$15241.50 minimums with stepped increases</a:t>
                      </a:r>
                      <a:endParaRPr lang="en-US" dirty="0"/>
                    </a:p>
                  </a:txBody>
                  <a:tcPr/>
                </a:tc>
                <a:tc>
                  <a:txBody>
                    <a:bodyPr/>
                    <a:lstStyle/>
                    <a:p>
                      <a:r>
                        <a:rPr lang="en-US" dirty="0" smtClean="0"/>
                        <a:t>All tuition and fees covered/waived if above 25%</a:t>
                      </a:r>
                      <a:endParaRPr lang="en-US" dirty="0"/>
                    </a:p>
                  </a:txBody>
                  <a:tcPr/>
                </a:tc>
                <a:extLst>
                  <a:ext uri="{0D108BD9-81ED-4DB2-BD59-A6C34878D82A}">
                    <a16:rowId xmlns:a16="http://schemas.microsoft.com/office/drawing/2014/main" val="3788102767"/>
                  </a:ext>
                </a:extLst>
              </a:tr>
              <a:tr h="714139">
                <a:tc>
                  <a:txBody>
                    <a:bodyPr/>
                    <a:lstStyle/>
                    <a:p>
                      <a:r>
                        <a:rPr lang="en-US" dirty="0" smtClean="0"/>
                        <a:t>University of Illinois Champagne-Urbana</a:t>
                      </a:r>
                      <a:endParaRPr lang="en-US" dirty="0"/>
                    </a:p>
                  </a:txBody>
                  <a:tcPr/>
                </a:tc>
                <a:tc>
                  <a:txBody>
                    <a:bodyPr/>
                    <a:lstStyle/>
                    <a:p>
                      <a:r>
                        <a:rPr lang="en-US" dirty="0" smtClean="0"/>
                        <a:t>$8894 minimum</a:t>
                      </a:r>
                      <a:endParaRPr lang="en-US" dirty="0"/>
                    </a:p>
                  </a:txBody>
                  <a:tcPr/>
                </a:tc>
                <a:tc>
                  <a:txBody>
                    <a:bodyPr/>
                    <a:lstStyle/>
                    <a:p>
                      <a:r>
                        <a:rPr lang="en-US" dirty="0" smtClean="0"/>
                        <a:t>All</a:t>
                      </a:r>
                      <a:r>
                        <a:rPr lang="en-US" baseline="0" dirty="0" smtClean="0"/>
                        <a:t> tuition and some but not all fees if between 25% and 67%</a:t>
                      </a:r>
                      <a:endParaRPr lang="en-US" dirty="0"/>
                    </a:p>
                  </a:txBody>
                  <a:tcPr/>
                </a:tc>
                <a:extLst>
                  <a:ext uri="{0D108BD9-81ED-4DB2-BD59-A6C34878D82A}">
                    <a16:rowId xmlns:a16="http://schemas.microsoft.com/office/drawing/2014/main" val="3230578926"/>
                  </a:ext>
                </a:extLst>
              </a:tr>
              <a:tr h="714139">
                <a:tc>
                  <a:txBody>
                    <a:bodyPr/>
                    <a:lstStyle/>
                    <a:p>
                      <a:r>
                        <a:rPr lang="en-US" dirty="0" smtClean="0"/>
                        <a:t>Michigan State University</a:t>
                      </a:r>
                      <a:endParaRPr lang="en-US" dirty="0"/>
                    </a:p>
                  </a:txBody>
                  <a:tcPr/>
                </a:tc>
                <a:tc>
                  <a:txBody>
                    <a:bodyPr/>
                    <a:lstStyle/>
                    <a:p>
                      <a:r>
                        <a:rPr lang="en-US" dirty="0" smtClean="0"/>
                        <a:t>$7095.20-$8173.20 minimums with stepped increases</a:t>
                      </a:r>
                      <a:endParaRPr lang="en-US" dirty="0"/>
                    </a:p>
                  </a:txBody>
                  <a:tcPr/>
                </a:tc>
                <a:tc>
                  <a:txBody>
                    <a:bodyPr/>
                    <a:lstStyle/>
                    <a:p>
                      <a:r>
                        <a:rPr lang="en-US" dirty="0" smtClean="0"/>
                        <a:t>All</a:t>
                      </a:r>
                      <a:r>
                        <a:rPr lang="en-US" baseline="0" dirty="0" smtClean="0"/>
                        <a:t> tuition for 9 credits, no fee waiver</a:t>
                      </a:r>
                      <a:endParaRPr lang="en-US" dirty="0"/>
                    </a:p>
                  </a:txBody>
                  <a:tcPr/>
                </a:tc>
                <a:extLst>
                  <a:ext uri="{0D108BD9-81ED-4DB2-BD59-A6C34878D82A}">
                    <a16:rowId xmlns:a16="http://schemas.microsoft.com/office/drawing/2014/main" val="1149776634"/>
                  </a:ext>
                </a:extLst>
              </a:tr>
              <a:tr h="1020198">
                <a:tc>
                  <a:txBody>
                    <a:bodyPr/>
                    <a:lstStyle/>
                    <a:p>
                      <a:r>
                        <a:rPr lang="en-US" dirty="0" smtClean="0"/>
                        <a:t>University</a:t>
                      </a:r>
                      <a:r>
                        <a:rPr lang="en-US" baseline="0" dirty="0" smtClean="0"/>
                        <a:t> of Minnesota</a:t>
                      </a:r>
                      <a:endParaRPr lang="en-US" dirty="0"/>
                    </a:p>
                  </a:txBody>
                  <a:tcPr/>
                </a:tc>
                <a:tc>
                  <a:txBody>
                    <a:bodyPr/>
                    <a:lstStyle/>
                    <a:p>
                      <a:r>
                        <a:rPr lang="en-US" dirty="0" smtClean="0"/>
                        <a:t>$7671.19-$12210.56 range</a:t>
                      </a:r>
                      <a:endParaRPr lang="en-US" dirty="0"/>
                    </a:p>
                  </a:txBody>
                  <a:tcPr/>
                </a:tc>
                <a:tc>
                  <a:txBody>
                    <a:bodyPr/>
                    <a:lstStyle/>
                    <a:p>
                      <a:r>
                        <a:rPr lang="en-US" dirty="0" smtClean="0"/>
                        <a:t>50% FTE= 100% tuition</a:t>
                      </a:r>
                    </a:p>
                    <a:p>
                      <a:r>
                        <a:rPr lang="en-US" dirty="0" smtClean="0"/>
                        <a:t>25% FTE= 50% tuition</a:t>
                      </a:r>
                    </a:p>
                    <a:p>
                      <a:r>
                        <a:rPr lang="en-US" dirty="0" smtClean="0"/>
                        <a:t>12.5%</a:t>
                      </a:r>
                      <a:r>
                        <a:rPr lang="en-US" baseline="0" dirty="0" smtClean="0"/>
                        <a:t> FTE= 25% tuition</a:t>
                      </a:r>
                      <a:endParaRPr lang="en-US" dirty="0"/>
                    </a:p>
                  </a:txBody>
                  <a:tcPr/>
                </a:tc>
                <a:extLst>
                  <a:ext uri="{0D108BD9-81ED-4DB2-BD59-A6C34878D82A}">
                    <a16:rowId xmlns:a16="http://schemas.microsoft.com/office/drawing/2014/main" val="397271258"/>
                  </a:ext>
                </a:extLst>
              </a:tr>
              <a:tr h="714139">
                <a:tc>
                  <a:txBody>
                    <a:bodyPr/>
                    <a:lstStyle/>
                    <a:p>
                      <a:r>
                        <a:rPr lang="en-US" dirty="0" smtClean="0"/>
                        <a:t>North Carolina</a:t>
                      </a:r>
                      <a:r>
                        <a:rPr lang="en-US" baseline="0" dirty="0" smtClean="0"/>
                        <a:t> State University</a:t>
                      </a:r>
                      <a:endParaRPr lang="en-US" dirty="0"/>
                    </a:p>
                  </a:txBody>
                  <a:tcPr/>
                </a:tc>
                <a:tc>
                  <a:txBody>
                    <a:bodyPr/>
                    <a:lstStyle/>
                    <a:p>
                      <a:r>
                        <a:rPr lang="en-US" dirty="0" smtClean="0"/>
                        <a:t>$2610-$21600 range</a:t>
                      </a:r>
                      <a:endParaRPr lang="en-US" dirty="0"/>
                    </a:p>
                  </a:txBody>
                  <a:tcPr/>
                </a:tc>
                <a:tc>
                  <a:txBody>
                    <a:bodyPr/>
                    <a:lstStyle/>
                    <a:p>
                      <a:r>
                        <a:rPr lang="en-US" dirty="0" smtClean="0"/>
                        <a:t>All tuition covered, but with strict number</a:t>
                      </a:r>
                      <a:r>
                        <a:rPr lang="en-US" baseline="0" dirty="0" smtClean="0"/>
                        <a:t> of semester </a:t>
                      </a:r>
                      <a:r>
                        <a:rPr lang="en-US" dirty="0" smtClean="0"/>
                        <a:t>limits</a:t>
                      </a:r>
                      <a:endParaRPr lang="en-US" dirty="0"/>
                    </a:p>
                  </a:txBody>
                  <a:tcPr/>
                </a:tc>
                <a:extLst>
                  <a:ext uri="{0D108BD9-81ED-4DB2-BD59-A6C34878D82A}">
                    <a16:rowId xmlns:a16="http://schemas.microsoft.com/office/drawing/2014/main" val="2365892392"/>
                  </a:ext>
                </a:extLst>
              </a:tr>
              <a:tr h="413747">
                <a:tc>
                  <a:txBody>
                    <a:bodyPr/>
                    <a:lstStyle/>
                    <a:p>
                      <a:r>
                        <a:rPr lang="en-US" dirty="0" smtClean="0"/>
                        <a:t>Ohio State University</a:t>
                      </a:r>
                      <a:endParaRPr lang="en-US" dirty="0"/>
                    </a:p>
                  </a:txBody>
                  <a:tcPr/>
                </a:tc>
                <a:tc>
                  <a:txBody>
                    <a:bodyPr/>
                    <a:lstStyle/>
                    <a:p>
                      <a:r>
                        <a:rPr lang="en-US" dirty="0" smtClean="0"/>
                        <a:t>$8257.5 minimum</a:t>
                      </a:r>
                      <a:endParaRPr lang="en-US" dirty="0"/>
                    </a:p>
                  </a:txBody>
                  <a:tcPr/>
                </a:tc>
                <a:tc>
                  <a:txBody>
                    <a:bodyPr/>
                    <a:lstStyle/>
                    <a:p>
                      <a:r>
                        <a:rPr lang="en-US" dirty="0" smtClean="0"/>
                        <a:t>50% and above:  All tuition and fees</a:t>
                      </a:r>
                      <a:endParaRPr lang="en-US" dirty="0"/>
                    </a:p>
                  </a:txBody>
                  <a:tcPr/>
                </a:tc>
                <a:extLst>
                  <a:ext uri="{0D108BD9-81ED-4DB2-BD59-A6C34878D82A}">
                    <a16:rowId xmlns:a16="http://schemas.microsoft.com/office/drawing/2014/main" val="2769033730"/>
                  </a:ext>
                </a:extLst>
              </a:tr>
              <a:tr h="413747">
                <a:tc>
                  <a:txBody>
                    <a:bodyPr/>
                    <a:lstStyle/>
                    <a:p>
                      <a:r>
                        <a:rPr lang="en-US" dirty="0" smtClean="0"/>
                        <a:t>Penn</a:t>
                      </a:r>
                      <a:r>
                        <a:rPr lang="en-US" baseline="0" dirty="0" smtClean="0"/>
                        <a:t> State University</a:t>
                      </a:r>
                      <a:endParaRPr lang="en-US" dirty="0"/>
                    </a:p>
                  </a:txBody>
                  <a:tcPr/>
                </a:tc>
                <a:tc>
                  <a:txBody>
                    <a:bodyPr/>
                    <a:lstStyle/>
                    <a:p>
                      <a:r>
                        <a:rPr lang="en-US" dirty="0" smtClean="0"/>
                        <a:t>$11202.50 average</a:t>
                      </a:r>
                      <a:endParaRPr lang="en-US" dirty="0"/>
                    </a:p>
                  </a:txBody>
                  <a:tcPr/>
                </a:tc>
                <a:tc>
                  <a:txBody>
                    <a:bodyPr/>
                    <a:lstStyle/>
                    <a:p>
                      <a:r>
                        <a:rPr lang="en-US" dirty="0" smtClean="0"/>
                        <a:t>All</a:t>
                      </a:r>
                      <a:r>
                        <a:rPr lang="en-US" baseline="0" dirty="0" smtClean="0"/>
                        <a:t> tuition</a:t>
                      </a:r>
                      <a:endParaRPr lang="en-US" dirty="0"/>
                    </a:p>
                  </a:txBody>
                  <a:tcPr/>
                </a:tc>
                <a:extLst>
                  <a:ext uri="{0D108BD9-81ED-4DB2-BD59-A6C34878D82A}">
                    <a16:rowId xmlns:a16="http://schemas.microsoft.com/office/drawing/2014/main" val="1183502264"/>
                  </a:ext>
                </a:extLst>
              </a:tr>
              <a:tr h="413747">
                <a:tc>
                  <a:txBody>
                    <a:bodyPr/>
                    <a:lstStyle/>
                    <a:p>
                      <a:r>
                        <a:rPr lang="en-US" dirty="0" smtClean="0"/>
                        <a:t>University of Wisconsin</a:t>
                      </a:r>
                      <a:endParaRPr lang="en-US" dirty="0"/>
                    </a:p>
                  </a:txBody>
                  <a:tcPr/>
                </a:tc>
                <a:tc>
                  <a:txBody>
                    <a:bodyPr/>
                    <a:lstStyle/>
                    <a:p>
                      <a:r>
                        <a:rPr lang="en-US" dirty="0" smtClean="0"/>
                        <a:t>$9306 minimum</a:t>
                      </a:r>
                      <a:endParaRPr lang="en-US" dirty="0"/>
                    </a:p>
                  </a:txBody>
                  <a:tcPr/>
                </a:tc>
                <a:tc>
                  <a:txBody>
                    <a:bodyPr/>
                    <a:lstStyle/>
                    <a:p>
                      <a:r>
                        <a:rPr lang="en-US" dirty="0" smtClean="0"/>
                        <a:t>33% and above:</a:t>
                      </a:r>
                      <a:r>
                        <a:rPr lang="en-US" baseline="0" dirty="0" smtClean="0"/>
                        <a:t> </a:t>
                      </a:r>
                      <a:r>
                        <a:rPr lang="en-US" dirty="0" smtClean="0"/>
                        <a:t>All tuition, no fees</a:t>
                      </a:r>
                      <a:endParaRPr lang="en-US" dirty="0"/>
                    </a:p>
                  </a:txBody>
                  <a:tcPr/>
                </a:tc>
                <a:extLst>
                  <a:ext uri="{0D108BD9-81ED-4DB2-BD59-A6C34878D82A}">
                    <a16:rowId xmlns:a16="http://schemas.microsoft.com/office/drawing/2014/main" val="217124255"/>
                  </a:ext>
                </a:extLst>
              </a:tr>
              <a:tr h="1326258">
                <a:tc>
                  <a:txBody>
                    <a:bodyPr/>
                    <a:lstStyle/>
                    <a:p>
                      <a:r>
                        <a:rPr lang="en-US" dirty="0" smtClean="0"/>
                        <a:t>Iowa State University</a:t>
                      </a:r>
                      <a:endParaRPr lang="en-US" dirty="0"/>
                    </a:p>
                  </a:txBody>
                  <a:tcPr/>
                </a:tc>
                <a:tc>
                  <a:txBody>
                    <a:bodyPr/>
                    <a:lstStyle/>
                    <a:p>
                      <a:r>
                        <a:rPr lang="en-US" dirty="0" smtClean="0"/>
                        <a:t>$9200</a:t>
                      </a:r>
                      <a:r>
                        <a:rPr lang="en-US" baseline="0" dirty="0" smtClean="0"/>
                        <a:t> minimum</a:t>
                      </a:r>
                      <a:endParaRPr lang="en-US" dirty="0"/>
                    </a:p>
                  </a:txBody>
                  <a:tcPr/>
                </a:tc>
                <a:tc>
                  <a:txBody>
                    <a:bodyPr/>
                    <a:lstStyle/>
                    <a:p>
                      <a:r>
                        <a:rPr lang="en-US" dirty="0" smtClean="0"/>
                        <a:t>Masters: 25%</a:t>
                      </a:r>
                      <a:r>
                        <a:rPr lang="en-US" baseline="0" dirty="0" smtClean="0"/>
                        <a:t> FTE= 25% tuition; 50%FTE=50% tuition</a:t>
                      </a:r>
                    </a:p>
                    <a:p>
                      <a:r>
                        <a:rPr lang="en-US" baseline="0" dirty="0" smtClean="0"/>
                        <a:t>Ph.D.: 25% FTE= 50% tuition; 50% FTE=100% tuition</a:t>
                      </a:r>
                      <a:endParaRPr lang="en-US" dirty="0"/>
                    </a:p>
                  </a:txBody>
                  <a:tcPr/>
                </a:tc>
                <a:extLst>
                  <a:ext uri="{0D108BD9-81ED-4DB2-BD59-A6C34878D82A}">
                    <a16:rowId xmlns:a16="http://schemas.microsoft.com/office/drawing/2014/main" val="3959822675"/>
                  </a:ext>
                </a:extLst>
              </a:tr>
            </a:tbl>
          </a:graphicData>
        </a:graphic>
      </p:graphicFrame>
    </p:spTree>
    <p:extLst>
      <p:ext uri="{BB962C8B-B14F-4D97-AF65-F5344CB8AC3E}">
        <p14:creationId xmlns:p14="http://schemas.microsoft.com/office/powerpoint/2010/main" val="14546430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Expired course policy</a:t>
            </a:r>
          </a:p>
        </p:txBody>
      </p:sp>
      <p:sp>
        <p:nvSpPr>
          <p:cNvPr id="3" name="Content Placeholder 2"/>
          <p:cNvSpPr>
            <a:spLocks noGrp="1"/>
          </p:cNvSpPr>
          <p:nvPr>
            <p:ph idx="1"/>
          </p:nvPr>
        </p:nvSpPr>
        <p:spPr/>
        <p:txBody>
          <a:bodyPr/>
          <a:lstStyle/>
          <a:p>
            <a:r>
              <a:rPr lang="en-US" dirty="0">
                <a:hlinkClick r:id="rId3"/>
              </a:rPr>
              <a:t>https://www.grad-college.iastate.edu/handbook/chapter.php?id=6&amp;search=expired%20course&amp;section=6.3#search</a:t>
            </a:r>
            <a:endParaRPr lang="en-US" dirty="0"/>
          </a:p>
          <a:p>
            <a:endParaRPr lang="en-US" dirty="0"/>
          </a:p>
          <a:p>
            <a:r>
              <a:rPr lang="en-US" sz="2000" dirty="0" smtClean="0"/>
              <a:t>Issues </a:t>
            </a:r>
            <a:r>
              <a:rPr lang="en-US" sz="2000" dirty="0"/>
              <a:t>that </a:t>
            </a:r>
            <a:r>
              <a:rPr lang="en-US" sz="2000" dirty="0" smtClean="0"/>
              <a:t>have </a:t>
            </a:r>
            <a:r>
              <a:rPr lang="en-US" sz="2000" dirty="0"/>
              <a:t>been raised:</a:t>
            </a:r>
          </a:p>
          <a:p>
            <a:pPr lvl="1"/>
            <a:r>
              <a:rPr lang="en-US" sz="1800" dirty="0"/>
              <a:t>Expired course policies negatively impact students who pursue non-academic career paths in between a master’s and doctoral program</a:t>
            </a:r>
          </a:p>
          <a:p>
            <a:pPr lvl="1"/>
            <a:r>
              <a:rPr lang="en-US" sz="1800" dirty="0"/>
              <a:t>May be a deterrent for students entering doctoral programs from </a:t>
            </a:r>
            <a:r>
              <a:rPr lang="en-US" sz="1800" dirty="0" smtClean="0"/>
              <a:t>industry</a:t>
            </a:r>
          </a:p>
          <a:p>
            <a:pPr lvl="1"/>
            <a:r>
              <a:rPr lang="en-US" sz="1800" dirty="0" smtClean="0"/>
              <a:t>MFA students are currently considered Masters students, despite the fact that it is a terminal degree program, typically require more credits, and attract students with earned graduate degrees</a:t>
            </a:r>
            <a:endParaRPr lang="en-US" sz="1800" dirty="0"/>
          </a:p>
        </p:txBody>
      </p:sp>
    </p:spTree>
    <p:extLst>
      <p:ext uri="{BB962C8B-B14F-4D97-AF65-F5344CB8AC3E}">
        <p14:creationId xmlns:p14="http://schemas.microsoft.com/office/powerpoint/2010/main" val="35518362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Expired Course Policy</a:t>
            </a:r>
            <a:endParaRPr lang="en-US" dirty="0"/>
          </a:p>
        </p:txBody>
      </p:sp>
      <p:sp>
        <p:nvSpPr>
          <p:cNvPr id="3" name="Content Placeholder 2"/>
          <p:cNvSpPr>
            <a:spLocks noGrp="1"/>
          </p:cNvSpPr>
          <p:nvPr>
            <p:ph idx="1"/>
          </p:nvPr>
        </p:nvSpPr>
        <p:spPr/>
        <p:txBody>
          <a:bodyPr anchor="t"/>
          <a:lstStyle/>
          <a:p>
            <a:r>
              <a:rPr lang="en-US" dirty="0">
                <a:hlinkClick r:id="rId2"/>
              </a:rPr>
              <a:t>https://</a:t>
            </a:r>
            <a:r>
              <a:rPr lang="en-US" dirty="0" smtClean="0">
                <a:hlinkClick r:id="rId2"/>
              </a:rPr>
              <a:t>www.grad-college.iastate.edu/handbook/chapter.php?id=6&amp;search=expired%20course&amp;section=6.3#search</a:t>
            </a:r>
            <a:endParaRPr lang="en-US" dirty="0" smtClean="0"/>
          </a:p>
          <a:p>
            <a:endParaRPr lang="en-US" dirty="0"/>
          </a:p>
          <a:p>
            <a:endParaRPr lang="en-US" dirty="0"/>
          </a:p>
        </p:txBody>
      </p:sp>
      <p:graphicFrame>
        <p:nvGraphicFramePr>
          <p:cNvPr id="4" name="Table 3"/>
          <p:cNvGraphicFramePr>
            <a:graphicFrameLocks noGrp="1"/>
          </p:cNvGraphicFramePr>
          <p:nvPr/>
        </p:nvGraphicFramePr>
        <p:xfrm>
          <a:off x="942788" y="2785207"/>
          <a:ext cx="9976224" cy="2468880"/>
        </p:xfrm>
        <a:graphic>
          <a:graphicData uri="http://schemas.openxmlformats.org/drawingml/2006/table">
            <a:tbl>
              <a:tblPr firstRow="1" bandRow="1">
                <a:tableStyleId>{5C22544A-7EE6-4342-B048-85BDC9FD1C3A}</a:tableStyleId>
              </a:tblPr>
              <a:tblGrid>
                <a:gridCol w="2494056">
                  <a:extLst>
                    <a:ext uri="{9D8B030D-6E8A-4147-A177-3AD203B41FA5}">
                      <a16:colId xmlns:a16="http://schemas.microsoft.com/office/drawing/2014/main" val="2976629645"/>
                    </a:ext>
                  </a:extLst>
                </a:gridCol>
                <a:gridCol w="2494056">
                  <a:extLst>
                    <a:ext uri="{9D8B030D-6E8A-4147-A177-3AD203B41FA5}">
                      <a16:colId xmlns:a16="http://schemas.microsoft.com/office/drawing/2014/main" val="261925823"/>
                    </a:ext>
                  </a:extLst>
                </a:gridCol>
                <a:gridCol w="2494056">
                  <a:extLst>
                    <a:ext uri="{9D8B030D-6E8A-4147-A177-3AD203B41FA5}">
                      <a16:colId xmlns:a16="http://schemas.microsoft.com/office/drawing/2014/main" val="2536491246"/>
                    </a:ext>
                  </a:extLst>
                </a:gridCol>
                <a:gridCol w="2494056">
                  <a:extLst>
                    <a:ext uri="{9D8B030D-6E8A-4147-A177-3AD203B41FA5}">
                      <a16:colId xmlns:a16="http://schemas.microsoft.com/office/drawing/2014/main" val="3948392350"/>
                    </a:ext>
                  </a:extLst>
                </a:gridCol>
              </a:tblGrid>
              <a:tr h="370840">
                <a:tc>
                  <a:txBody>
                    <a:bodyPr/>
                    <a:lstStyle/>
                    <a:p>
                      <a:endParaRPr lang="en-US" sz="3200" dirty="0"/>
                    </a:p>
                  </a:txBody>
                  <a:tcPr/>
                </a:tc>
                <a:tc>
                  <a:txBody>
                    <a:bodyPr/>
                    <a:lstStyle/>
                    <a:p>
                      <a:r>
                        <a:rPr lang="en-US" sz="3200" baseline="0" dirty="0" smtClean="0">
                          <a:latin typeface="Times New Roman" panose="02020603050405020304" pitchFamily="18" charset="0"/>
                          <a:cs typeface="Times New Roman" panose="02020603050405020304" pitchFamily="18" charset="0"/>
                        </a:rPr>
                        <a:t>≥ </a:t>
                      </a:r>
                      <a:r>
                        <a:rPr lang="en-US" sz="3200" baseline="0" dirty="0" smtClean="0"/>
                        <a:t>7 years</a:t>
                      </a:r>
                      <a:endParaRPr lang="en-US" sz="3200" dirty="0"/>
                    </a:p>
                  </a:txBody>
                  <a:tcPr/>
                </a:tc>
                <a:tc>
                  <a:txBody>
                    <a:bodyPr/>
                    <a:lstStyle/>
                    <a:p>
                      <a:r>
                        <a:rPr lang="en-US" sz="3200" dirty="0" smtClean="0"/>
                        <a:t>8-10 years</a:t>
                      </a:r>
                      <a:endParaRPr lang="en-US" sz="3200" dirty="0"/>
                    </a:p>
                  </a:txBody>
                  <a:tcPr/>
                </a:tc>
                <a:tc>
                  <a:txBody>
                    <a:bodyPr/>
                    <a:lstStyle/>
                    <a:p>
                      <a:r>
                        <a:rPr lang="en-US" sz="3200" dirty="0" smtClean="0"/>
                        <a:t>11+ years</a:t>
                      </a:r>
                      <a:endParaRPr lang="en-US" sz="3200" dirty="0"/>
                    </a:p>
                  </a:txBody>
                  <a:tcPr/>
                </a:tc>
                <a:extLst>
                  <a:ext uri="{0D108BD9-81ED-4DB2-BD59-A6C34878D82A}">
                    <a16:rowId xmlns:a16="http://schemas.microsoft.com/office/drawing/2014/main" val="1039423743"/>
                  </a:ext>
                </a:extLst>
              </a:tr>
              <a:tr h="370840">
                <a:tc>
                  <a:txBody>
                    <a:bodyPr/>
                    <a:lstStyle/>
                    <a:p>
                      <a:r>
                        <a:rPr lang="en-US" sz="3200" dirty="0" smtClean="0"/>
                        <a:t>Masters</a:t>
                      </a:r>
                      <a:endParaRPr lang="en-US" sz="3200" dirty="0"/>
                    </a:p>
                  </a:txBody>
                  <a:tcPr/>
                </a:tc>
                <a:tc>
                  <a:txBody>
                    <a:bodyPr/>
                    <a:lstStyle/>
                    <a:p>
                      <a:pPr algn="ctr"/>
                      <a:r>
                        <a:rPr lang="en-US" sz="3200" dirty="0" smtClean="0"/>
                        <a:t>unlimited</a:t>
                      </a:r>
                      <a:endParaRPr lang="en-US" sz="3200" dirty="0"/>
                    </a:p>
                  </a:txBody>
                  <a:tcPr/>
                </a:tc>
                <a:tc>
                  <a:txBody>
                    <a:bodyPr/>
                    <a:lstStyle/>
                    <a:p>
                      <a:pPr algn="ctr"/>
                      <a:r>
                        <a:rPr lang="en-US" sz="3200" dirty="0" smtClean="0"/>
                        <a:t>6 credits</a:t>
                      </a:r>
                      <a:endParaRPr lang="en-US" sz="3200" dirty="0"/>
                    </a:p>
                  </a:txBody>
                  <a:tcPr/>
                </a:tc>
                <a:tc>
                  <a:txBody>
                    <a:bodyPr/>
                    <a:lstStyle/>
                    <a:p>
                      <a:pPr algn="ctr"/>
                      <a:r>
                        <a:rPr lang="en-US" sz="3200" dirty="0" smtClean="0"/>
                        <a:t>0 credits</a:t>
                      </a:r>
                      <a:endParaRPr lang="en-US" sz="3200" dirty="0"/>
                    </a:p>
                  </a:txBody>
                  <a:tcPr/>
                </a:tc>
                <a:extLst>
                  <a:ext uri="{0D108BD9-81ED-4DB2-BD59-A6C34878D82A}">
                    <a16:rowId xmlns:a16="http://schemas.microsoft.com/office/drawing/2014/main" val="3408316855"/>
                  </a:ext>
                </a:extLst>
              </a:tr>
              <a:tr h="370840">
                <a:tc>
                  <a:txBody>
                    <a:bodyPr/>
                    <a:lstStyle/>
                    <a:p>
                      <a:r>
                        <a:rPr lang="en-US" sz="3200" dirty="0" smtClean="0"/>
                        <a:t>PhD</a:t>
                      </a:r>
                      <a:endParaRPr lang="en-US" sz="3200" dirty="0"/>
                    </a:p>
                  </a:txBody>
                  <a:tcPr/>
                </a:tc>
                <a:tc>
                  <a:txBody>
                    <a:bodyPr/>
                    <a:lstStyle/>
                    <a:p>
                      <a:pPr algn="ctr"/>
                      <a:r>
                        <a:rPr lang="en-US" sz="3200" dirty="0" smtClean="0"/>
                        <a:t>unlimited</a:t>
                      </a:r>
                      <a:endParaRPr lang="en-US" sz="3200" dirty="0"/>
                    </a:p>
                  </a:txBody>
                  <a:tcPr/>
                </a:tc>
                <a:tc>
                  <a:txBody>
                    <a:bodyPr/>
                    <a:lstStyle/>
                    <a:p>
                      <a:pPr algn="ctr"/>
                      <a:r>
                        <a:rPr lang="en-US" sz="3200" dirty="0" smtClean="0"/>
                        <a:t>unlimited</a:t>
                      </a:r>
                      <a:endParaRPr lang="en-US" sz="3200" dirty="0"/>
                    </a:p>
                  </a:txBody>
                  <a:tcPr/>
                </a:tc>
                <a:tc>
                  <a:txBody>
                    <a:bodyPr/>
                    <a:lstStyle/>
                    <a:p>
                      <a:pPr algn="ctr"/>
                      <a:r>
                        <a:rPr lang="en-US" sz="3200" dirty="0" smtClean="0"/>
                        <a:t>36 credits</a:t>
                      </a:r>
                      <a:br>
                        <a:rPr lang="en-US" sz="3200" dirty="0" smtClean="0"/>
                      </a:br>
                      <a:r>
                        <a:rPr lang="en-US" sz="2400" dirty="0" smtClean="0"/>
                        <a:t>(no more than 12 &gt; 16 </a:t>
                      </a:r>
                      <a:r>
                        <a:rPr lang="en-US" sz="2400" dirty="0" err="1" smtClean="0"/>
                        <a:t>yrs</a:t>
                      </a:r>
                      <a:r>
                        <a:rPr lang="en-US" sz="2400" dirty="0" smtClean="0"/>
                        <a:t>)</a:t>
                      </a:r>
                      <a:endParaRPr lang="en-US" sz="2400" dirty="0"/>
                    </a:p>
                  </a:txBody>
                  <a:tcPr/>
                </a:tc>
                <a:extLst>
                  <a:ext uri="{0D108BD9-81ED-4DB2-BD59-A6C34878D82A}">
                    <a16:rowId xmlns:a16="http://schemas.microsoft.com/office/drawing/2014/main" val="2330872424"/>
                  </a:ext>
                </a:extLst>
              </a:tr>
            </a:tbl>
          </a:graphicData>
        </a:graphic>
      </p:graphicFrame>
    </p:spTree>
    <p:extLst>
      <p:ext uri="{BB962C8B-B14F-4D97-AF65-F5344CB8AC3E}">
        <p14:creationId xmlns:p14="http://schemas.microsoft.com/office/powerpoint/2010/main" val="3828302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Business</a:t>
            </a:r>
            <a:endParaRPr lang="en-US" dirty="0"/>
          </a:p>
        </p:txBody>
      </p:sp>
      <p:sp>
        <p:nvSpPr>
          <p:cNvPr id="3" name="Content Placeholder 2"/>
          <p:cNvSpPr>
            <a:spLocks noGrp="1"/>
          </p:cNvSpPr>
          <p:nvPr>
            <p:ph idx="1"/>
          </p:nvPr>
        </p:nvSpPr>
        <p:spPr>
          <a:xfrm>
            <a:off x="581192" y="2165982"/>
            <a:ext cx="11029615" cy="3726818"/>
          </a:xfrm>
        </p:spPr>
        <p:txBody>
          <a:bodyPr>
            <a:normAutofit fontScale="70000" lnSpcReduction="20000"/>
          </a:bodyPr>
          <a:lstStyle/>
          <a:p>
            <a:r>
              <a:rPr lang="en-US" sz="3200" b="1" dirty="0" smtClean="0"/>
              <a:t>Expired course policy for MPP degree</a:t>
            </a:r>
          </a:p>
          <a:p>
            <a:r>
              <a:rPr lang="en-US" sz="3200" b="1" dirty="0" smtClean="0">
                <a:solidFill>
                  <a:schemeClr val="bg1">
                    <a:lumMod val="65000"/>
                  </a:schemeClr>
                </a:solidFill>
              </a:rPr>
              <a:t>EDD committee member requirement</a:t>
            </a:r>
            <a:endParaRPr lang="en-US" sz="3000" dirty="0">
              <a:solidFill>
                <a:schemeClr val="bg1">
                  <a:lumMod val="65000"/>
                </a:schemeClr>
              </a:solidFill>
            </a:endParaRPr>
          </a:p>
          <a:p>
            <a:r>
              <a:rPr lang="en-US" sz="3200" b="1" dirty="0" smtClean="0">
                <a:solidFill>
                  <a:schemeClr val="bg1">
                    <a:lumMod val="65000"/>
                  </a:schemeClr>
                </a:solidFill>
              </a:rPr>
              <a:t>Interdepartmental programs and how students are counted</a:t>
            </a:r>
            <a:endParaRPr lang="en-US" sz="3200" b="1" dirty="0">
              <a:solidFill>
                <a:schemeClr val="bg1">
                  <a:lumMod val="65000"/>
                </a:schemeClr>
              </a:solidFill>
            </a:endParaRPr>
          </a:p>
          <a:p>
            <a:r>
              <a:rPr lang="en-US" sz="3200" b="1" dirty="0" smtClean="0">
                <a:solidFill>
                  <a:schemeClr val="bg1">
                    <a:lumMod val="65000"/>
                  </a:schemeClr>
                </a:solidFill>
              </a:rPr>
              <a:t>Counting </a:t>
            </a:r>
            <a:r>
              <a:rPr lang="en-US" sz="3200" b="1" dirty="0">
                <a:solidFill>
                  <a:schemeClr val="bg1">
                    <a:lumMod val="65000"/>
                  </a:schemeClr>
                </a:solidFill>
              </a:rPr>
              <a:t>4-credit courses in fulfillment of POSC requirements that would exceed Graduate Council credit-limit policies</a:t>
            </a:r>
            <a:endParaRPr lang="en-US" sz="3200" b="1" dirty="0" smtClean="0">
              <a:solidFill>
                <a:schemeClr val="bg1">
                  <a:lumMod val="65000"/>
                </a:schemeClr>
              </a:solidFill>
            </a:endParaRPr>
          </a:p>
          <a:p>
            <a:r>
              <a:rPr lang="en-US" sz="3200" b="1" dirty="0" err="1" smtClean="0">
                <a:solidFill>
                  <a:schemeClr val="bg1">
                    <a:lumMod val="65000"/>
                  </a:schemeClr>
                </a:solidFill>
              </a:rPr>
              <a:t>Predoctoral</a:t>
            </a:r>
            <a:r>
              <a:rPr lang="en-US" sz="3200" b="1" dirty="0" smtClean="0">
                <a:solidFill>
                  <a:schemeClr val="bg1">
                    <a:lumMod val="65000"/>
                  </a:schemeClr>
                </a:solidFill>
              </a:rPr>
              <a:t> scholars wording change</a:t>
            </a:r>
            <a:endParaRPr lang="en-US" sz="3200" b="1" dirty="0">
              <a:solidFill>
                <a:schemeClr val="bg1">
                  <a:lumMod val="65000"/>
                </a:schemeClr>
              </a:solidFill>
            </a:endParaRPr>
          </a:p>
          <a:p>
            <a:r>
              <a:rPr lang="en-US" sz="3200" b="1" dirty="0" smtClean="0">
                <a:solidFill>
                  <a:schemeClr val="bg1">
                    <a:lumMod val="65000"/>
                  </a:schemeClr>
                </a:solidFill>
              </a:rPr>
              <a:t>Postdoc contact </a:t>
            </a:r>
            <a:r>
              <a:rPr lang="en-US" sz="3200" b="1" dirty="0" smtClean="0">
                <a:solidFill>
                  <a:schemeClr val="bg1">
                    <a:lumMod val="65000"/>
                  </a:schemeClr>
                </a:solidFill>
              </a:rPr>
              <a:t>person</a:t>
            </a:r>
          </a:p>
          <a:p>
            <a:r>
              <a:rPr lang="en-US" sz="3200" b="1" dirty="0">
                <a:solidFill>
                  <a:schemeClr val="bg1">
                    <a:lumMod val="65000"/>
                  </a:schemeClr>
                </a:solidFill>
              </a:rPr>
              <a:t>Documentation and Dissemination of Grad College Handbook </a:t>
            </a:r>
            <a:r>
              <a:rPr lang="en-US" sz="3200" b="1" dirty="0" smtClean="0">
                <a:solidFill>
                  <a:schemeClr val="bg1">
                    <a:lumMod val="65000"/>
                  </a:schemeClr>
                </a:solidFill>
              </a:rPr>
              <a:t>revisions</a:t>
            </a:r>
            <a:endParaRPr lang="en-US" sz="3200" b="1" dirty="0">
              <a:solidFill>
                <a:schemeClr val="bg1">
                  <a:lumMod val="65000"/>
                </a:schemeClr>
              </a:solidFill>
            </a:endParaRPr>
          </a:p>
        </p:txBody>
      </p:sp>
    </p:spTree>
    <p:extLst>
      <p:ext uri="{BB962C8B-B14F-4D97-AF65-F5344CB8AC3E}">
        <p14:creationId xmlns:p14="http://schemas.microsoft.com/office/powerpoint/2010/main" val="17293759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Mpp</a:t>
            </a:r>
            <a:r>
              <a:rPr lang="en-US" dirty="0" smtClean="0"/>
              <a:t> expired course waiver request</a:t>
            </a:r>
            <a:endParaRPr lang="en-US" dirty="0"/>
          </a:p>
        </p:txBody>
      </p:sp>
      <p:sp>
        <p:nvSpPr>
          <p:cNvPr id="3" name="Content Placeholder 2"/>
          <p:cNvSpPr>
            <a:spLocks noGrp="1"/>
          </p:cNvSpPr>
          <p:nvPr>
            <p:ph idx="1"/>
          </p:nvPr>
        </p:nvSpPr>
        <p:spPr/>
        <p:txBody>
          <a:bodyPr>
            <a:normAutofit/>
          </a:bodyPr>
          <a:lstStyle/>
          <a:p>
            <a:r>
              <a:rPr lang="en-US" sz="3600" dirty="0" smtClean="0"/>
              <a:t>Full text available here: </a:t>
            </a:r>
            <a:r>
              <a:rPr lang="en-US" sz="3600" dirty="0">
                <a:hlinkClick r:id="rId2"/>
              </a:rPr>
              <a:t>https://www.grad-council.iastate.edu/current-council</a:t>
            </a:r>
            <a:endParaRPr lang="en-US" sz="3600" dirty="0"/>
          </a:p>
        </p:txBody>
      </p:sp>
    </p:spTree>
    <p:extLst>
      <p:ext uri="{BB962C8B-B14F-4D97-AF65-F5344CB8AC3E}">
        <p14:creationId xmlns:p14="http://schemas.microsoft.com/office/powerpoint/2010/main" val="36142275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Business</a:t>
            </a:r>
            <a:endParaRPr lang="en-US" dirty="0"/>
          </a:p>
        </p:txBody>
      </p:sp>
      <p:sp>
        <p:nvSpPr>
          <p:cNvPr id="3" name="Content Placeholder 2"/>
          <p:cNvSpPr>
            <a:spLocks noGrp="1"/>
          </p:cNvSpPr>
          <p:nvPr>
            <p:ph idx="1"/>
          </p:nvPr>
        </p:nvSpPr>
        <p:spPr/>
        <p:txBody>
          <a:bodyPr>
            <a:normAutofit fontScale="70000" lnSpcReduction="20000"/>
          </a:bodyPr>
          <a:lstStyle/>
          <a:p>
            <a:r>
              <a:rPr lang="en-US" sz="3200" b="1" dirty="0">
                <a:solidFill>
                  <a:schemeClr val="bg1">
                    <a:lumMod val="65000"/>
                  </a:schemeClr>
                </a:solidFill>
              </a:rPr>
              <a:t>Expired course policy for MPP degree</a:t>
            </a:r>
          </a:p>
          <a:p>
            <a:r>
              <a:rPr lang="en-US" sz="3200" b="1" dirty="0"/>
              <a:t>EDD committee member requirement</a:t>
            </a:r>
            <a:endParaRPr lang="en-US" sz="3000" dirty="0"/>
          </a:p>
          <a:p>
            <a:r>
              <a:rPr lang="en-US" sz="3200" b="1" dirty="0">
                <a:solidFill>
                  <a:schemeClr val="bg1">
                    <a:lumMod val="65000"/>
                  </a:schemeClr>
                </a:solidFill>
              </a:rPr>
              <a:t>Interdepartmental programs and how students are counted</a:t>
            </a:r>
          </a:p>
          <a:p>
            <a:r>
              <a:rPr lang="en-US" sz="3200" b="1" dirty="0">
                <a:solidFill>
                  <a:schemeClr val="bg1">
                    <a:lumMod val="65000"/>
                  </a:schemeClr>
                </a:solidFill>
              </a:rPr>
              <a:t>Counting 4-credit courses in fulfillment of POSC requirements that would exceed Graduate Council credit-limit policies</a:t>
            </a:r>
          </a:p>
          <a:p>
            <a:r>
              <a:rPr lang="en-US" sz="3200" b="1" dirty="0" err="1">
                <a:solidFill>
                  <a:schemeClr val="bg1">
                    <a:lumMod val="65000"/>
                  </a:schemeClr>
                </a:solidFill>
              </a:rPr>
              <a:t>Predoctoral</a:t>
            </a:r>
            <a:r>
              <a:rPr lang="en-US" sz="3200" b="1" dirty="0">
                <a:solidFill>
                  <a:schemeClr val="bg1">
                    <a:lumMod val="65000"/>
                  </a:schemeClr>
                </a:solidFill>
              </a:rPr>
              <a:t> scholars wording change</a:t>
            </a:r>
          </a:p>
          <a:p>
            <a:r>
              <a:rPr lang="en-US" sz="3200" b="1" dirty="0">
                <a:solidFill>
                  <a:schemeClr val="bg1">
                    <a:lumMod val="65000"/>
                  </a:schemeClr>
                </a:solidFill>
              </a:rPr>
              <a:t>Postdoc contact </a:t>
            </a:r>
            <a:r>
              <a:rPr lang="en-US" sz="3200" b="1" dirty="0" smtClean="0">
                <a:solidFill>
                  <a:schemeClr val="bg1">
                    <a:lumMod val="65000"/>
                  </a:schemeClr>
                </a:solidFill>
              </a:rPr>
              <a:t>person</a:t>
            </a:r>
          </a:p>
          <a:p>
            <a:r>
              <a:rPr lang="en-US" sz="3200" b="1" dirty="0">
                <a:solidFill>
                  <a:schemeClr val="bg1">
                    <a:lumMod val="65000"/>
                  </a:schemeClr>
                </a:solidFill>
              </a:rPr>
              <a:t>Documentation and Dissemination of Grad College Handbook </a:t>
            </a:r>
            <a:r>
              <a:rPr lang="en-US" sz="3200" b="1" dirty="0" smtClean="0">
                <a:solidFill>
                  <a:schemeClr val="bg1">
                    <a:lumMod val="65000"/>
                  </a:schemeClr>
                </a:solidFill>
              </a:rPr>
              <a:t>revisions</a:t>
            </a:r>
            <a:endParaRPr lang="en-US" sz="3200" b="1" dirty="0">
              <a:solidFill>
                <a:schemeClr val="bg1">
                  <a:lumMod val="65000"/>
                </a:schemeClr>
              </a:solidFill>
            </a:endParaRPr>
          </a:p>
        </p:txBody>
      </p:sp>
    </p:spTree>
    <p:extLst>
      <p:ext uri="{BB962C8B-B14F-4D97-AF65-F5344CB8AC3E}">
        <p14:creationId xmlns:p14="http://schemas.microsoft.com/office/powerpoint/2010/main" val="1303677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Edd</a:t>
            </a:r>
            <a:r>
              <a:rPr lang="en-US" dirty="0" smtClean="0"/>
              <a:t> committee member requirement</a:t>
            </a:r>
            <a:endParaRPr lang="en-US" dirty="0"/>
          </a:p>
        </p:txBody>
      </p:sp>
      <p:sp>
        <p:nvSpPr>
          <p:cNvPr id="3" name="Content Placeholder 2"/>
          <p:cNvSpPr>
            <a:spLocks noGrp="1"/>
          </p:cNvSpPr>
          <p:nvPr>
            <p:ph idx="1"/>
          </p:nvPr>
        </p:nvSpPr>
        <p:spPr/>
        <p:txBody>
          <a:bodyPr>
            <a:normAutofit/>
          </a:bodyPr>
          <a:lstStyle/>
          <a:p>
            <a:r>
              <a:rPr lang="en-US" sz="3600" dirty="0"/>
              <a:t>Full text available here: </a:t>
            </a:r>
            <a:r>
              <a:rPr lang="en-US" sz="3600" dirty="0">
                <a:hlinkClick r:id="rId2"/>
              </a:rPr>
              <a:t>https://</a:t>
            </a:r>
            <a:r>
              <a:rPr lang="en-US" sz="3600" dirty="0" smtClean="0">
                <a:hlinkClick r:id="rId2"/>
              </a:rPr>
              <a:t>www.grad-council.iastate.edu/current-council</a:t>
            </a:r>
            <a:endParaRPr lang="en-US" sz="3600" dirty="0"/>
          </a:p>
        </p:txBody>
      </p:sp>
    </p:spTree>
    <p:extLst>
      <p:ext uri="{BB962C8B-B14F-4D97-AF65-F5344CB8AC3E}">
        <p14:creationId xmlns:p14="http://schemas.microsoft.com/office/powerpoint/2010/main" val="38229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Business</a:t>
            </a:r>
            <a:endParaRPr lang="en-US" dirty="0"/>
          </a:p>
        </p:txBody>
      </p:sp>
      <p:sp>
        <p:nvSpPr>
          <p:cNvPr id="3" name="Content Placeholder 2"/>
          <p:cNvSpPr>
            <a:spLocks noGrp="1"/>
          </p:cNvSpPr>
          <p:nvPr>
            <p:ph idx="1"/>
          </p:nvPr>
        </p:nvSpPr>
        <p:spPr/>
        <p:txBody>
          <a:bodyPr>
            <a:normAutofit fontScale="70000" lnSpcReduction="20000"/>
          </a:bodyPr>
          <a:lstStyle/>
          <a:p>
            <a:r>
              <a:rPr lang="en-US" sz="3200" b="1" dirty="0">
                <a:solidFill>
                  <a:schemeClr val="bg1">
                    <a:lumMod val="65000"/>
                  </a:schemeClr>
                </a:solidFill>
              </a:rPr>
              <a:t>Expired course policy for MPP degree</a:t>
            </a:r>
          </a:p>
          <a:p>
            <a:r>
              <a:rPr lang="en-US" sz="3200" b="1" dirty="0">
                <a:solidFill>
                  <a:schemeClr val="bg1">
                    <a:lumMod val="65000"/>
                  </a:schemeClr>
                </a:solidFill>
              </a:rPr>
              <a:t>EDD committee member requirement</a:t>
            </a:r>
            <a:endParaRPr lang="en-US" sz="3000" dirty="0">
              <a:solidFill>
                <a:schemeClr val="bg1">
                  <a:lumMod val="65000"/>
                </a:schemeClr>
              </a:solidFill>
            </a:endParaRPr>
          </a:p>
          <a:p>
            <a:r>
              <a:rPr lang="en-US" sz="3200" b="1" dirty="0"/>
              <a:t>Interdepartmental programs and how students are counted</a:t>
            </a:r>
          </a:p>
          <a:p>
            <a:r>
              <a:rPr lang="en-US" sz="3200" b="1" dirty="0">
                <a:solidFill>
                  <a:schemeClr val="bg1">
                    <a:lumMod val="65000"/>
                  </a:schemeClr>
                </a:solidFill>
              </a:rPr>
              <a:t>Counting 4-credit courses in fulfillment of POSC requirements that would exceed Graduate Council credit-limit policies</a:t>
            </a:r>
          </a:p>
          <a:p>
            <a:r>
              <a:rPr lang="en-US" sz="3200" b="1" dirty="0" err="1">
                <a:solidFill>
                  <a:schemeClr val="bg1">
                    <a:lumMod val="65000"/>
                  </a:schemeClr>
                </a:solidFill>
              </a:rPr>
              <a:t>Predoctoral</a:t>
            </a:r>
            <a:r>
              <a:rPr lang="en-US" sz="3200" b="1" dirty="0">
                <a:solidFill>
                  <a:schemeClr val="bg1">
                    <a:lumMod val="65000"/>
                  </a:schemeClr>
                </a:solidFill>
              </a:rPr>
              <a:t> scholars wording change</a:t>
            </a:r>
          </a:p>
          <a:p>
            <a:r>
              <a:rPr lang="en-US" sz="3200" b="1" dirty="0">
                <a:solidFill>
                  <a:schemeClr val="bg1">
                    <a:lumMod val="65000"/>
                  </a:schemeClr>
                </a:solidFill>
              </a:rPr>
              <a:t>Postdoc contact </a:t>
            </a:r>
            <a:r>
              <a:rPr lang="en-US" sz="3200" b="1" dirty="0" smtClean="0">
                <a:solidFill>
                  <a:schemeClr val="bg1">
                    <a:lumMod val="65000"/>
                  </a:schemeClr>
                </a:solidFill>
              </a:rPr>
              <a:t>person</a:t>
            </a:r>
          </a:p>
          <a:p>
            <a:r>
              <a:rPr lang="en-US" sz="3200" b="1" dirty="0">
                <a:solidFill>
                  <a:schemeClr val="bg1">
                    <a:lumMod val="65000"/>
                  </a:schemeClr>
                </a:solidFill>
              </a:rPr>
              <a:t>Documentation and Dissemination of Grad College Handbook </a:t>
            </a:r>
            <a:r>
              <a:rPr lang="en-US" sz="3200" b="1" dirty="0" smtClean="0">
                <a:solidFill>
                  <a:schemeClr val="bg1">
                    <a:lumMod val="65000"/>
                  </a:schemeClr>
                </a:solidFill>
              </a:rPr>
              <a:t>revisions</a:t>
            </a:r>
            <a:endParaRPr lang="en-US" sz="3200" b="1" dirty="0">
              <a:solidFill>
                <a:schemeClr val="bg1">
                  <a:lumMod val="65000"/>
                </a:schemeClr>
              </a:solidFill>
            </a:endParaRPr>
          </a:p>
        </p:txBody>
      </p:sp>
    </p:spTree>
    <p:extLst>
      <p:ext uri="{BB962C8B-B14F-4D97-AF65-F5344CB8AC3E}">
        <p14:creationId xmlns:p14="http://schemas.microsoft.com/office/powerpoint/2010/main" val="27458883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Business</a:t>
            </a:r>
            <a:endParaRPr lang="en-US" dirty="0"/>
          </a:p>
        </p:txBody>
      </p:sp>
      <p:sp>
        <p:nvSpPr>
          <p:cNvPr id="3" name="Content Placeholder 2"/>
          <p:cNvSpPr>
            <a:spLocks noGrp="1"/>
          </p:cNvSpPr>
          <p:nvPr>
            <p:ph idx="1"/>
          </p:nvPr>
        </p:nvSpPr>
        <p:spPr/>
        <p:txBody>
          <a:bodyPr>
            <a:normAutofit fontScale="70000" lnSpcReduction="20000"/>
          </a:bodyPr>
          <a:lstStyle/>
          <a:p>
            <a:r>
              <a:rPr lang="en-US" sz="3200" b="1" dirty="0">
                <a:solidFill>
                  <a:schemeClr val="bg1">
                    <a:lumMod val="65000"/>
                  </a:schemeClr>
                </a:solidFill>
              </a:rPr>
              <a:t>Expired course policy for MPP degree</a:t>
            </a:r>
          </a:p>
          <a:p>
            <a:r>
              <a:rPr lang="en-US" sz="3200" b="1" dirty="0">
                <a:solidFill>
                  <a:schemeClr val="bg1">
                    <a:lumMod val="65000"/>
                  </a:schemeClr>
                </a:solidFill>
              </a:rPr>
              <a:t>EDD committee member requirement</a:t>
            </a:r>
            <a:endParaRPr lang="en-US" sz="3000" dirty="0">
              <a:solidFill>
                <a:schemeClr val="bg1">
                  <a:lumMod val="65000"/>
                </a:schemeClr>
              </a:solidFill>
            </a:endParaRPr>
          </a:p>
          <a:p>
            <a:r>
              <a:rPr lang="en-US" sz="3200" b="1" dirty="0">
                <a:solidFill>
                  <a:schemeClr val="bg1">
                    <a:lumMod val="65000"/>
                  </a:schemeClr>
                </a:solidFill>
              </a:rPr>
              <a:t>Interdepartmental programs and how students are counted</a:t>
            </a:r>
          </a:p>
          <a:p>
            <a:r>
              <a:rPr lang="en-US" sz="3200" b="1" dirty="0"/>
              <a:t>Counting 4-credit courses in fulfillment of POSC requirements that would exceed Graduate Council credit-limit policies</a:t>
            </a:r>
          </a:p>
          <a:p>
            <a:r>
              <a:rPr lang="en-US" sz="3200" b="1" dirty="0" err="1">
                <a:solidFill>
                  <a:schemeClr val="bg1">
                    <a:lumMod val="65000"/>
                  </a:schemeClr>
                </a:solidFill>
              </a:rPr>
              <a:t>Predoctoral</a:t>
            </a:r>
            <a:r>
              <a:rPr lang="en-US" sz="3200" b="1" dirty="0">
                <a:solidFill>
                  <a:schemeClr val="bg1">
                    <a:lumMod val="65000"/>
                  </a:schemeClr>
                </a:solidFill>
              </a:rPr>
              <a:t> scholars wording change</a:t>
            </a:r>
          </a:p>
          <a:p>
            <a:r>
              <a:rPr lang="en-US" sz="3200" b="1" dirty="0">
                <a:solidFill>
                  <a:schemeClr val="bg1">
                    <a:lumMod val="65000"/>
                  </a:schemeClr>
                </a:solidFill>
              </a:rPr>
              <a:t>Postdoc contact </a:t>
            </a:r>
            <a:r>
              <a:rPr lang="en-US" sz="3200" b="1" dirty="0" smtClean="0">
                <a:solidFill>
                  <a:schemeClr val="bg1">
                    <a:lumMod val="65000"/>
                  </a:schemeClr>
                </a:solidFill>
              </a:rPr>
              <a:t>person</a:t>
            </a:r>
          </a:p>
          <a:p>
            <a:r>
              <a:rPr lang="en-US" sz="3200" b="1" dirty="0">
                <a:solidFill>
                  <a:schemeClr val="bg1">
                    <a:lumMod val="65000"/>
                  </a:schemeClr>
                </a:solidFill>
              </a:rPr>
              <a:t>Documentation and Dissemination of Grad College Handbook </a:t>
            </a:r>
            <a:r>
              <a:rPr lang="en-US" sz="3200" b="1" dirty="0" smtClean="0">
                <a:solidFill>
                  <a:schemeClr val="bg1">
                    <a:lumMod val="65000"/>
                  </a:schemeClr>
                </a:solidFill>
              </a:rPr>
              <a:t>revisions</a:t>
            </a:r>
            <a:endParaRPr lang="en-US" sz="3200" b="1" dirty="0">
              <a:solidFill>
                <a:schemeClr val="bg1">
                  <a:lumMod val="65000"/>
                </a:schemeClr>
              </a:solidFill>
            </a:endParaRPr>
          </a:p>
        </p:txBody>
      </p:sp>
    </p:spTree>
    <p:extLst>
      <p:ext uri="{BB962C8B-B14F-4D97-AF65-F5344CB8AC3E}">
        <p14:creationId xmlns:p14="http://schemas.microsoft.com/office/powerpoint/2010/main" val="19593882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credit classes and applying them to credit limits</a:t>
            </a:r>
            <a:endParaRPr lang="en-US" dirty="0"/>
          </a:p>
        </p:txBody>
      </p:sp>
      <p:sp>
        <p:nvSpPr>
          <p:cNvPr id="3" name="Content Placeholder 2"/>
          <p:cNvSpPr>
            <a:spLocks noGrp="1"/>
          </p:cNvSpPr>
          <p:nvPr>
            <p:ph idx="1"/>
          </p:nvPr>
        </p:nvSpPr>
        <p:spPr/>
        <p:txBody>
          <a:bodyPr>
            <a:normAutofit/>
          </a:bodyPr>
          <a:lstStyle/>
          <a:p>
            <a:r>
              <a:rPr lang="en-US" sz="3600" dirty="0" smtClean="0"/>
              <a:t>The 9 credit limit on non-degree coursework applied to graduate degree is actually 10 to allow for stat 587</a:t>
            </a:r>
          </a:p>
          <a:p>
            <a:r>
              <a:rPr lang="en-US" sz="3600" dirty="0" smtClean="0"/>
              <a:t>Should this be a common practice for all 4 credit courses?</a:t>
            </a:r>
            <a:endParaRPr lang="en-US" sz="3600" dirty="0"/>
          </a:p>
        </p:txBody>
      </p:sp>
    </p:spTree>
    <p:extLst>
      <p:ext uri="{BB962C8B-B14F-4D97-AF65-F5344CB8AC3E}">
        <p14:creationId xmlns:p14="http://schemas.microsoft.com/office/powerpoint/2010/main" val="3745905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 to order</a:t>
            </a:r>
          </a:p>
        </p:txBody>
      </p:sp>
      <p:sp>
        <p:nvSpPr>
          <p:cNvPr id="3" name="Content Placeholder 2"/>
          <p:cNvSpPr>
            <a:spLocks noGrp="1"/>
          </p:cNvSpPr>
          <p:nvPr>
            <p:ph idx="1"/>
          </p:nvPr>
        </p:nvSpPr>
        <p:spPr>
          <a:xfrm>
            <a:off x="581192" y="1897812"/>
            <a:ext cx="11029615" cy="4088920"/>
          </a:xfrm>
        </p:spPr>
        <p:txBody>
          <a:bodyPr>
            <a:noAutofit/>
          </a:bodyPr>
          <a:lstStyle/>
          <a:p>
            <a:r>
              <a:rPr lang="en-US" sz="3200" dirty="0"/>
              <a:t>Seating of substitute council members</a:t>
            </a:r>
          </a:p>
          <a:p>
            <a:r>
              <a:rPr lang="en-US" sz="3200" dirty="0"/>
              <a:t>Consent </a:t>
            </a:r>
            <a:r>
              <a:rPr lang="en-US" sz="3200" dirty="0" smtClean="0"/>
              <a:t>Agenda</a:t>
            </a:r>
          </a:p>
        </p:txBody>
      </p:sp>
    </p:spTree>
    <p:extLst>
      <p:ext uri="{BB962C8B-B14F-4D97-AF65-F5344CB8AC3E}">
        <p14:creationId xmlns:p14="http://schemas.microsoft.com/office/powerpoint/2010/main" val="40767129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Business</a:t>
            </a:r>
            <a:endParaRPr lang="en-US" dirty="0"/>
          </a:p>
        </p:txBody>
      </p:sp>
      <p:sp>
        <p:nvSpPr>
          <p:cNvPr id="3" name="Content Placeholder 2"/>
          <p:cNvSpPr>
            <a:spLocks noGrp="1"/>
          </p:cNvSpPr>
          <p:nvPr>
            <p:ph idx="1"/>
          </p:nvPr>
        </p:nvSpPr>
        <p:spPr/>
        <p:txBody>
          <a:bodyPr>
            <a:normAutofit fontScale="70000" lnSpcReduction="20000"/>
          </a:bodyPr>
          <a:lstStyle/>
          <a:p>
            <a:r>
              <a:rPr lang="en-US" sz="3200" b="1" dirty="0">
                <a:solidFill>
                  <a:schemeClr val="bg1">
                    <a:lumMod val="65000"/>
                  </a:schemeClr>
                </a:solidFill>
              </a:rPr>
              <a:t>Expired course policy for MPP degree</a:t>
            </a:r>
          </a:p>
          <a:p>
            <a:r>
              <a:rPr lang="en-US" sz="3200" b="1" dirty="0">
                <a:solidFill>
                  <a:schemeClr val="bg1">
                    <a:lumMod val="65000"/>
                  </a:schemeClr>
                </a:solidFill>
              </a:rPr>
              <a:t>EDD committee member requirement</a:t>
            </a:r>
            <a:endParaRPr lang="en-US" sz="3000" dirty="0">
              <a:solidFill>
                <a:schemeClr val="bg1">
                  <a:lumMod val="65000"/>
                </a:schemeClr>
              </a:solidFill>
            </a:endParaRPr>
          </a:p>
          <a:p>
            <a:r>
              <a:rPr lang="en-US" sz="3200" b="1" dirty="0">
                <a:solidFill>
                  <a:schemeClr val="bg1">
                    <a:lumMod val="65000"/>
                  </a:schemeClr>
                </a:solidFill>
              </a:rPr>
              <a:t>Interdepartmental programs and how students are counted</a:t>
            </a:r>
          </a:p>
          <a:p>
            <a:r>
              <a:rPr lang="en-US" sz="3200" b="1" dirty="0">
                <a:solidFill>
                  <a:schemeClr val="bg1">
                    <a:lumMod val="65000"/>
                  </a:schemeClr>
                </a:solidFill>
              </a:rPr>
              <a:t>Counting 4-credit courses in fulfillment of POSC requirements that would exceed Graduate Council credit-limit policies</a:t>
            </a:r>
          </a:p>
          <a:p>
            <a:r>
              <a:rPr lang="en-US" sz="3200" b="1" dirty="0" err="1"/>
              <a:t>Predoctoral</a:t>
            </a:r>
            <a:r>
              <a:rPr lang="en-US" sz="3200" b="1" dirty="0"/>
              <a:t> scholars wording change</a:t>
            </a:r>
          </a:p>
          <a:p>
            <a:r>
              <a:rPr lang="en-US" sz="3200" b="1" dirty="0">
                <a:solidFill>
                  <a:schemeClr val="bg1">
                    <a:lumMod val="65000"/>
                  </a:schemeClr>
                </a:solidFill>
              </a:rPr>
              <a:t>Postdoc contact </a:t>
            </a:r>
            <a:r>
              <a:rPr lang="en-US" sz="3200" b="1" dirty="0" smtClean="0">
                <a:solidFill>
                  <a:schemeClr val="bg1">
                    <a:lumMod val="65000"/>
                  </a:schemeClr>
                </a:solidFill>
              </a:rPr>
              <a:t>person</a:t>
            </a:r>
          </a:p>
          <a:p>
            <a:r>
              <a:rPr lang="en-US" sz="3200" b="1" dirty="0">
                <a:solidFill>
                  <a:schemeClr val="bg1">
                    <a:lumMod val="65000"/>
                  </a:schemeClr>
                </a:solidFill>
              </a:rPr>
              <a:t>Documentation and Dissemination of Grad College Handbook </a:t>
            </a:r>
            <a:r>
              <a:rPr lang="en-US" sz="3200" b="1" dirty="0" smtClean="0">
                <a:solidFill>
                  <a:schemeClr val="bg1">
                    <a:lumMod val="65000"/>
                  </a:schemeClr>
                </a:solidFill>
              </a:rPr>
              <a:t>revisions</a:t>
            </a:r>
            <a:endParaRPr lang="en-US" sz="3200" b="1" dirty="0">
              <a:solidFill>
                <a:schemeClr val="bg1">
                  <a:lumMod val="65000"/>
                </a:schemeClr>
              </a:solidFill>
            </a:endParaRPr>
          </a:p>
        </p:txBody>
      </p:sp>
    </p:spTree>
    <p:extLst>
      <p:ext uri="{BB962C8B-B14F-4D97-AF65-F5344CB8AC3E}">
        <p14:creationId xmlns:p14="http://schemas.microsoft.com/office/powerpoint/2010/main" val="18862762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615892"/>
            <a:ext cx="11029616" cy="1013800"/>
          </a:xfrm>
        </p:spPr>
        <p:txBody>
          <a:bodyPr/>
          <a:lstStyle/>
          <a:p>
            <a:r>
              <a:rPr lang="en-US" dirty="0" err="1" smtClean="0"/>
              <a:t>Predoctoral</a:t>
            </a:r>
            <a:r>
              <a:rPr lang="en-US" dirty="0" smtClean="0"/>
              <a:t> scholars wording change</a:t>
            </a:r>
            <a:endParaRPr lang="en-US" dirty="0"/>
          </a:p>
        </p:txBody>
      </p:sp>
      <p:sp>
        <p:nvSpPr>
          <p:cNvPr id="3" name="Content Placeholder 2"/>
          <p:cNvSpPr>
            <a:spLocks noGrp="1"/>
          </p:cNvSpPr>
          <p:nvPr>
            <p:ph idx="1"/>
          </p:nvPr>
        </p:nvSpPr>
        <p:spPr>
          <a:xfrm>
            <a:off x="581192" y="2180496"/>
            <a:ext cx="11029615" cy="4677504"/>
          </a:xfrm>
        </p:spPr>
        <p:txBody>
          <a:bodyPr>
            <a:normAutofit fontScale="92500"/>
          </a:bodyPr>
          <a:lstStyle/>
          <a:p>
            <a:r>
              <a:rPr lang="en-US" sz="2400" dirty="0" smtClean="0"/>
              <a:t>A </a:t>
            </a:r>
            <a:r>
              <a:rPr lang="en-US" sz="2400" dirty="0" err="1"/>
              <a:t>Predoctoral</a:t>
            </a:r>
            <a:r>
              <a:rPr lang="en-US" sz="2400" dirty="0"/>
              <a:t> Scholar Appointment follows the exact same postdoctoral stipend scale and benefits (see below).  A </a:t>
            </a:r>
            <a:r>
              <a:rPr lang="en-US" sz="2400" dirty="0" err="1"/>
              <a:t>predoctoral</a:t>
            </a:r>
            <a:r>
              <a:rPr lang="en-US" sz="2400" dirty="0"/>
              <a:t> scholar appointment does not need to be advertised in the same manner that a postdoctoral scholar position needs to be (see below), as long as the graduate student who is transitioning to a </a:t>
            </a:r>
            <a:r>
              <a:rPr lang="en-US" sz="2400" dirty="0" err="1"/>
              <a:t>predoctoral</a:t>
            </a:r>
            <a:r>
              <a:rPr lang="en-US" sz="2400" dirty="0"/>
              <a:t> scholar does not have a change in principal investigator.  A principal investigator that wants a </a:t>
            </a:r>
            <a:r>
              <a:rPr lang="en-US" sz="2400" dirty="0" err="1"/>
              <a:t>predoctoral</a:t>
            </a:r>
            <a:r>
              <a:rPr lang="en-US" sz="2400" dirty="0"/>
              <a:t> scholar to be hired as a postdoctoral scholar for longer than the 3-month exception, must publically post the position as it is described below under “</a:t>
            </a:r>
            <a:r>
              <a:rPr lang="en-US" sz="2400" u="sng" dirty="0">
                <a:hlinkClick r:id="rId2"/>
              </a:rPr>
              <a:t>Hiring Forms/Procedure</a:t>
            </a:r>
            <a:r>
              <a:rPr lang="en-US" sz="2400" dirty="0"/>
              <a:t>” for postdoctoral scholars.  The difference between the two appointment types is that the </a:t>
            </a:r>
            <a:r>
              <a:rPr lang="en-US" sz="2400" dirty="0" err="1"/>
              <a:t>predoctoral</a:t>
            </a:r>
            <a:r>
              <a:rPr lang="en-US" sz="2400" dirty="0"/>
              <a:t> scholar is still in the process of completing the doctoral degree (or equivalent). A </a:t>
            </a:r>
            <a:r>
              <a:rPr lang="en-US" sz="2400" dirty="0" err="1"/>
              <a:t>predoctoral</a:t>
            </a:r>
            <a:r>
              <a:rPr lang="en-US" sz="2400" dirty="0"/>
              <a:t> scholar must have completed the oral and written preliminary examinations and must be registered for a graduate credit (minimum) each semester. Upon completion of the doctoral degree, the position can be transferred to the postdoctoral level. The </a:t>
            </a:r>
            <a:r>
              <a:rPr lang="en-US" sz="2400" dirty="0" err="1"/>
              <a:t>predoctoral</a:t>
            </a:r>
            <a:r>
              <a:rPr lang="en-US" sz="2400" dirty="0"/>
              <a:t> scholar appointment time is counted towards the five-year maximum postdoctoral appointment.</a:t>
            </a:r>
          </a:p>
          <a:p>
            <a:endParaRPr lang="en-US" dirty="0"/>
          </a:p>
        </p:txBody>
      </p:sp>
    </p:spTree>
    <p:extLst>
      <p:ext uri="{BB962C8B-B14F-4D97-AF65-F5344CB8AC3E}">
        <p14:creationId xmlns:p14="http://schemas.microsoft.com/office/powerpoint/2010/main" val="40636803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Business</a:t>
            </a:r>
            <a:endParaRPr lang="en-US" dirty="0"/>
          </a:p>
        </p:txBody>
      </p:sp>
      <p:sp>
        <p:nvSpPr>
          <p:cNvPr id="3" name="Content Placeholder 2"/>
          <p:cNvSpPr>
            <a:spLocks noGrp="1"/>
          </p:cNvSpPr>
          <p:nvPr>
            <p:ph idx="1"/>
          </p:nvPr>
        </p:nvSpPr>
        <p:spPr/>
        <p:txBody>
          <a:bodyPr>
            <a:normAutofit fontScale="70000" lnSpcReduction="20000"/>
          </a:bodyPr>
          <a:lstStyle/>
          <a:p>
            <a:r>
              <a:rPr lang="en-US" sz="3200" b="1" dirty="0">
                <a:solidFill>
                  <a:schemeClr val="bg1">
                    <a:lumMod val="65000"/>
                  </a:schemeClr>
                </a:solidFill>
              </a:rPr>
              <a:t>Expired course policy for MPP degree</a:t>
            </a:r>
          </a:p>
          <a:p>
            <a:r>
              <a:rPr lang="en-US" sz="3200" b="1" dirty="0">
                <a:solidFill>
                  <a:schemeClr val="bg1">
                    <a:lumMod val="65000"/>
                  </a:schemeClr>
                </a:solidFill>
              </a:rPr>
              <a:t>EDD committee member requirement</a:t>
            </a:r>
            <a:endParaRPr lang="en-US" sz="3000" dirty="0">
              <a:solidFill>
                <a:schemeClr val="bg1">
                  <a:lumMod val="65000"/>
                </a:schemeClr>
              </a:solidFill>
            </a:endParaRPr>
          </a:p>
          <a:p>
            <a:r>
              <a:rPr lang="en-US" sz="3200" b="1" dirty="0">
                <a:solidFill>
                  <a:schemeClr val="bg1">
                    <a:lumMod val="65000"/>
                  </a:schemeClr>
                </a:solidFill>
              </a:rPr>
              <a:t>Interdepartmental programs and how students are counted</a:t>
            </a:r>
          </a:p>
          <a:p>
            <a:r>
              <a:rPr lang="en-US" sz="3200" b="1" dirty="0">
                <a:solidFill>
                  <a:schemeClr val="bg1">
                    <a:lumMod val="65000"/>
                  </a:schemeClr>
                </a:solidFill>
              </a:rPr>
              <a:t>Counting 4-credit courses in fulfillment of POSC requirements that would exceed Graduate Council credit-limit policies</a:t>
            </a:r>
          </a:p>
          <a:p>
            <a:r>
              <a:rPr lang="en-US" sz="3200" b="1" dirty="0" err="1">
                <a:solidFill>
                  <a:schemeClr val="bg1">
                    <a:lumMod val="65000"/>
                  </a:schemeClr>
                </a:solidFill>
              </a:rPr>
              <a:t>Predoctoral</a:t>
            </a:r>
            <a:r>
              <a:rPr lang="en-US" sz="3200" b="1" dirty="0">
                <a:solidFill>
                  <a:schemeClr val="bg1">
                    <a:lumMod val="65000"/>
                  </a:schemeClr>
                </a:solidFill>
              </a:rPr>
              <a:t> scholars wording change</a:t>
            </a:r>
          </a:p>
          <a:p>
            <a:r>
              <a:rPr lang="en-US" sz="3200" b="1" dirty="0"/>
              <a:t>Postdoc contact </a:t>
            </a:r>
            <a:r>
              <a:rPr lang="en-US" sz="3200" b="1" dirty="0" smtClean="0"/>
              <a:t>person</a:t>
            </a:r>
          </a:p>
          <a:p>
            <a:r>
              <a:rPr lang="en-US" sz="3200" b="1" dirty="0">
                <a:solidFill>
                  <a:schemeClr val="bg1">
                    <a:lumMod val="65000"/>
                  </a:schemeClr>
                </a:solidFill>
              </a:rPr>
              <a:t>Documentation and Dissemination of Grad College Handbook </a:t>
            </a:r>
            <a:r>
              <a:rPr lang="en-US" sz="3200" b="1" dirty="0" smtClean="0">
                <a:solidFill>
                  <a:schemeClr val="bg1">
                    <a:lumMod val="65000"/>
                  </a:schemeClr>
                </a:solidFill>
              </a:rPr>
              <a:t>revisions</a:t>
            </a:r>
            <a:endParaRPr lang="en-US" sz="3200" b="1" dirty="0">
              <a:solidFill>
                <a:schemeClr val="bg1">
                  <a:lumMod val="65000"/>
                </a:schemeClr>
              </a:solidFill>
            </a:endParaRPr>
          </a:p>
        </p:txBody>
      </p:sp>
    </p:spTree>
    <p:extLst>
      <p:ext uri="{BB962C8B-B14F-4D97-AF65-F5344CB8AC3E}">
        <p14:creationId xmlns:p14="http://schemas.microsoft.com/office/powerpoint/2010/main" val="8735582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Postdoc contact person</a:t>
            </a:r>
            <a:endParaRPr lang="en-US" dirty="0"/>
          </a:p>
        </p:txBody>
      </p:sp>
      <p:sp>
        <p:nvSpPr>
          <p:cNvPr id="3" name="Content Placeholder 2"/>
          <p:cNvSpPr>
            <a:spLocks noGrp="1"/>
          </p:cNvSpPr>
          <p:nvPr>
            <p:ph idx="1"/>
          </p:nvPr>
        </p:nvSpPr>
        <p:spPr/>
        <p:txBody>
          <a:bodyPr>
            <a:normAutofit/>
          </a:bodyPr>
          <a:lstStyle/>
          <a:p>
            <a:r>
              <a:rPr lang="en-US" sz="3600" dirty="0"/>
              <a:t>Full text available here: </a:t>
            </a:r>
            <a:r>
              <a:rPr lang="en-US" sz="3600" dirty="0">
                <a:hlinkClick r:id="rId2"/>
              </a:rPr>
              <a:t>https://</a:t>
            </a:r>
            <a:r>
              <a:rPr lang="en-US" sz="3600" dirty="0" smtClean="0">
                <a:hlinkClick r:id="rId2"/>
              </a:rPr>
              <a:t>www.grad-council.iastate.edu/current-council</a:t>
            </a:r>
            <a:endParaRPr lang="en-US" sz="3600" dirty="0"/>
          </a:p>
        </p:txBody>
      </p:sp>
    </p:spTree>
    <p:extLst>
      <p:ext uri="{BB962C8B-B14F-4D97-AF65-F5344CB8AC3E}">
        <p14:creationId xmlns:p14="http://schemas.microsoft.com/office/powerpoint/2010/main" val="37544976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Business</a:t>
            </a:r>
            <a:endParaRPr lang="en-US" dirty="0"/>
          </a:p>
        </p:txBody>
      </p:sp>
      <p:sp>
        <p:nvSpPr>
          <p:cNvPr id="3" name="Content Placeholder 2"/>
          <p:cNvSpPr>
            <a:spLocks noGrp="1"/>
          </p:cNvSpPr>
          <p:nvPr>
            <p:ph idx="1"/>
          </p:nvPr>
        </p:nvSpPr>
        <p:spPr/>
        <p:txBody>
          <a:bodyPr>
            <a:normAutofit fontScale="70000" lnSpcReduction="20000"/>
          </a:bodyPr>
          <a:lstStyle/>
          <a:p>
            <a:r>
              <a:rPr lang="en-US" sz="3200" b="1" dirty="0">
                <a:solidFill>
                  <a:schemeClr val="bg1">
                    <a:lumMod val="65000"/>
                  </a:schemeClr>
                </a:solidFill>
              </a:rPr>
              <a:t>Expired course policy for MPP degree</a:t>
            </a:r>
          </a:p>
          <a:p>
            <a:r>
              <a:rPr lang="en-US" sz="3200" b="1" dirty="0">
                <a:solidFill>
                  <a:schemeClr val="bg1">
                    <a:lumMod val="65000"/>
                  </a:schemeClr>
                </a:solidFill>
              </a:rPr>
              <a:t>EDD committee member requirement</a:t>
            </a:r>
            <a:endParaRPr lang="en-US" sz="3000" dirty="0">
              <a:solidFill>
                <a:schemeClr val="bg1">
                  <a:lumMod val="65000"/>
                </a:schemeClr>
              </a:solidFill>
            </a:endParaRPr>
          </a:p>
          <a:p>
            <a:r>
              <a:rPr lang="en-US" sz="3200" b="1" dirty="0">
                <a:solidFill>
                  <a:schemeClr val="bg1">
                    <a:lumMod val="65000"/>
                  </a:schemeClr>
                </a:solidFill>
              </a:rPr>
              <a:t>Interdepartmental programs and how students are counted</a:t>
            </a:r>
          </a:p>
          <a:p>
            <a:r>
              <a:rPr lang="en-US" sz="3200" b="1" dirty="0">
                <a:solidFill>
                  <a:schemeClr val="bg1">
                    <a:lumMod val="65000"/>
                  </a:schemeClr>
                </a:solidFill>
              </a:rPr>
              <a:t>Counting 4-credit courses in fulfillment of POSC requirements that would exceed Graduate Council credit-limit policies</a:t>
            </a:r>
          </a:p>
          <a:p>
            <a:r>
              <a:rPr lang="en-US" sz="3200" b="1" dirty="0" err="1">
                <a:solidFill>
                  <a:schemeClr val="bg1">
                    <a:lumMod val="65000"/>
                  </a:schemeClr>
                </a:solidFill>
              </a:rPr>
              <a:t>Predoctoral</a:t>
            </a:r>
            <a:r>
              <a:rPr lang="en-US" sz="3200" b="1" dirty="0">
                <a:solidFill>
                  <a:schemeClr val="bg1">
                    <a:lumMod val="65000"/>
                  </a:schemeClr>
                </a:solidFill>
              </a:rPr>
              <a:t> scholars wording change</a:t>
            </a:r>
          </a:p>
          <a:p>
            <a:r>
              <a:rPr lang="en-US" sz="3200" b="1" dirty="0">
                <a:solidFill>
                  <a:schemeClr val="bg1">
                    <a:lumMod val="65000"/>
                  </a:schemeClr>
                </a:solidFill>
              </a:rPr>
              <a:t>Postdoc contact </a:t>
            </a:r>
            <a:r>
              <a:rPr lang="en-US" sz="3200" b="1" dirty="0" smtClean="0">
                <a:solidFill>
                  <a:schemeClr val="bg1">
                    <a:lumMod val="65000"/>
                  </a:schemeClr>
                </a:solidFill>
              </a:rPr>
              <a:t>person</a:t>
            </a:r>
          </a:p>
          <a:p>
            <a:r>
              <a:rPr lang="en-US" sz="3200" b="1" dirty="0"/>
              <a:t>Documentation and Dissemination of Grad College Handbook </a:t>
            </a:r>
            <a:r>
              <a:rPr lang="en-US" sz="3200" b="1" dirty="0" smtClean="0"/>
              <a:t>revisions</a:t>
            </a:r>
            <a:endParaRPr lang="en-US" sz="3200" b="1" dirty="0"/>
          </a:p>
        </p:txBody>
      </p:sp>
    </p:spTree>
    <p:extLst>
      <p:ext uri="{BB962C8B-B14F-4D97-AF65-F5344CB8AC3E}">
        <p14:creationId xmlns:p14="http://schemas.microsoft.com/office/powerpoint/2010/main" val="39815551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Items</a:t>
            </a:r>
          </a:p>
        </p:txBody>
      </p:sp>
      <p:sp>
        <p:nvSpPr>
          <p:cNvPr id="3" name="Content Placeholder 2"/>
          <p:cNvSpPr>
            <a:spLocks noGrp="1"/>
          </p:cNvSpPr>
          <p:nvPr>
            <p:ph idx="1"/>
          </p:nvPr>
        </p:nvSpPr>
        <p:spPr/>
        <p:txBody>
          <a:bodyPr>
            <a:normAutofit/>
          </a:bodyPr>
          <a:lstStyle/>
          <a:p>
            <a:r>
              <a:rPr lang="en-US" sz="3200" dirty="0"/>
              <a:t>Any other items from the graduate council members</a:t>
            </a:r>
          </a:p>
          <a:p>
            <a:pPr lvl="1"/>
            <a:r>
              <a:rPr lang="en-US" sz="3000" dirty="0" smtClean="0">
                <a:solidFill>
                  <a:schemeClr val="bg1">
                    <a:lumMod val="65000"/>
                  </a:schemeClr>
                </a:solidFill>
              </a:rPr>
              <a:t>External POS members (and COI issues)</a:t>
            </a:r>
          </a:p>
        </p:txBody>
      </p:sp>
    </p:spTree>
    <p:extLst>
      <p:ext uri="{BB962C8B-B14F-4D97-AF65-F5344CB8AC3E}">
        <p14:creationId xmlns:p14="http://schemas.microsoft.com/office/powerpoint/2010/main" val="23182391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 Membership issues</a:t>
            </a:r>
          </a:p>
        </p:txBody>
      </p:sp>
      <p:sp>
        <p:nvSpPr>
          <p:cNvPr id="3" name="Content Placeholder 2"/>
          <p:cNvSpPr>
            <a:spLocks noGrp="1"/>
          </p:cNvSpPr>
          <p:nvPr>
            <p:ph idx="1"/>
          </p:nvPr>
        </p:nvSpPr>
        <p:spPr>
          <a:xfrm>
            <a:off x="581192" y="2180496"/>
            <a:ext cx="11029615" cy="4197444"/>
          </a:xfrm>
        </p:spPr>
        <p:txBody>
          <a:bodyPr>
            <a:normAutofit lnSpcReduction="10000"/>
          </a:bodyPr>
          <a:lstStyle/>
          <a:p>
            <a:r>
              <a:rPr lang="en-US" sz="2400" dirty="0"/>
              <a:t>Purpose and definition of the external POS committee member</a:t>
            </a:r>
          </a:p>
          <a:p>
            <a:pPr lvl="1"/>
            <a:r>
              <a:rPr lang="en-US" sz="2000" dirty="0"/>
              <a:t>Current handbook language:		</a:t>
            </a:r>
            <a:r>
              <a:rPr lang="en-US" sz="2000" b="1" dirty="0"/>
              <a:t>Member(s) from Outside the Student’s</a:t>
            </a:r>
            <a:r>
              <a:rPr lang="en-US" sz="2000" dirty="0"/>
              <a:t> </a:t>
            </a:r>
            <a:r>
              <a:rPr lang="en-US" sz="2000" b="1" dirty="0"/>
              <a:t>Field of 										Emphasis.</a:t>
            </a:r>
            <a:r>
              <a:rPr lang="en-US" sz="2000" dirty="0"/>
              <a:t> The outside graduate faculty member(s) of the POS 								committee provide relevant specialized knowledge or a different 								perspective helpful to the planning, execution, and reporting of 								research, or some aspect of intellectual diversity deemed 										important by the committee and/or major.</a:t>
            </a:r>
          </a:p>
          <a:p>
            <a:pPr marL="0" indent="0">
              <a:buNone/>
            </a:pPr>
            <a:endParaRPr lang="en-US" sz="2400" dirty="0"/>
          </a:p>
          <a:p>
            <a:r>
              <a:rPr lang="en-US" sz="2400" dirty="0"/>
              <a:t>Dealing with conflicts of interest within the POS committee</a:t>
            </a:r>
          </a:p>
          <a:p>
            <a:pPr lvl="1"/>
            <a:r>
              <a:rPr lang="en-US" sz="2200" dirty="0"/>
              <a:t>Examples:	POS member(s) as PI on grant  as basis of thesis/dissertation; close 						relationships between POS members </a:t>
            </a:r>
          </a:p>
        </p:txBody>
      </p:sp>
    </p:spTree>
    <p:extLst>
      <p:ext uri="{BB962C8B-B14F-4D97-AF65-F5344CB8AC3E}">
        <p14:creationId xmlns:p14="http://schemas.microsoft.com/office/powerpoint/2010/main" val="28668600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Master’s graduate assistant tuition scholarship rate</a:t>
            </a:r>
          </a:p>
        </p:txBody>
      </p:sp>
      <p:sp>
        <p:nvSpPr>
          <p:cNvPr id="3" name="Content Placeholder 2"/>
          <p:cNvSpPr>
            <a:spLocks noGrp="1"/>
          </p:cNvSpPr>
          <p:nvPr>
            <p:ph idx="1"/>
          </p:nvPr>
        </p:nvSpPr>
        <p:spPr>
          <a:xfrm>
            <a:off x="581193" y="2054766"/>
            <a:ext cx="11029615" cy="4471764"/>
          </a:xfrm>
        </p:spPr>
        <p:txBody>
          <a:bodyPr>
            <a:normAutofit fontScale="92500" lnSpcReduction="10000"/>
          </a:bodyPr>
          <a:lstStyle/>
          <a:p>
            <a:r>
              <a:rPr lang="en-US" b="1" dirty="0"/>
              <a:t>3.3.1 Graduate Assistantship Tuition Scholarships</a:t>
            </a:r>
          </a:p>
          <a:p>
            <a:r>
              <a:rPr lang="en-US" dirty="0"/>
              <a:t>Graduate students appointed to a graduate assistantship appointment of 1/4-time or more for at least 3 months in fall and spring terms and for 4 weeks in summer term, are assessed tuition at the full-time resident (in-state) rate for the fall and spring term. Summer term tuition is assessed at resident (in-state) rate for the number of credits registered for. The graduate assistantship tuition scholarships are not paid directly to the student, but are applied to the student’s tuition bill. The scholarship awards are equal to:</a:t>
            </a:r>
          </a:p>
          <a:p>
            <a:r>
              <a:rPr lang="en-US" dirty="0"/>
              <a:t>For a master’s student:</a:t>
            </a:r>
          </a:p>
          <a:p>
            <a:pPr lvl="1"/>
            <a:r>
              <a:rPr lang="en-US" dirty="0"/>
              <a:t>50% of full-time tuition per semester for each student on an assistantship appointment of 1/2-time or more or</a:t>
            </a:r>
          </a:p>
          <a:p>
            <a:pPr lvl="1"/>
            <a:r>
              <a:rPr lang="en-US" dirty="0"/>
              <a:t>25% of full-time tuition per semester for each student on an assistantship appointment of 1/4-time or more, but less than 1/2-time.</a:t>
            </a:r>
          </a:p>
          <a:p>
            <a:r>
              <a:rPr lang="en-US" dirty="0"/>
              <a:t>For a Ph.D. (and terminal master’s program) student:</a:t>
            </a:r>
          </a:p>
          <a:p>
            <a:pPr lvl="1"/>
            <a:r>
              <a:rPr lang="en-US" dirty="0"/>
              <a:t>100% of full-time tuition per semester for each student on an assistantship appointment of 1/2-time or more or</a:t>
            </a:r>
          </a:p>
          <a:p>
            <a:pPr lvl="1"/>
            <a:r>
              <a:rPr lang="en-US" dirty="0"/>
              <a:t>50% of full-time tuition per semester for each student on an assistantship appointment of 1/4-time or more, but less than 1/2-time.</a:t>
            </a:r>
          </a:p>
          <a:p>
            <a:pPr lvl="1"/>
            <a:endParaRPr lang="en-US" dirty="0"/>
          </a:p>
          <a:p>
            <a:pPr lvl="1"/>
            <a:r>
              <a:rPr lang="en-US" dirty="0">
                <a:hlinkClick r:id="rId3"/>
              </a:rPr>
              <a:t>https://www.grad-college.iastate.edu/handbook/chapter.php?id=3#3.2</a:t>
            </a:r>
            <a:endParaRPr lang="en-US" dirty="0"/>
          </a:p>
        </p:txBody>
      </p:sp>
      <p:sp>
        <p:nvSpPr>
          <p:cNvPr id="4" name="Rectangle 3"/>
          <p:cNvSpPr/>
          <p:nvPr/>
        </p:nvSpPr>
        <p:spPr>
          <a:xfrm>
            <a:off x="708660" y="3794760"/>
            <a:ext cx="10902148" cy="1005840"/>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39303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Announcements and Remarks</a:t>
            </a:r>
          </a:p>
        </p:txBody>
      </p:sp>
      <p:sp>
        <p:nvSpPr>
          <p:cNvPr id="3" name="Content Placeholder 2"/>
          <p:cNvSpPr>
            <a:spLocks noGrp="1"/>
          </p:cNvSpPr>
          <p:nvPr>
            <p:ph idx="1"/>
          </p:nvPr>
        </p:nvSpPr>
        <p:spPr/>
        <p:txBody>
          <a:bodyPr>
            <a:normAutofit/>
          </a:bodyPr>
          <a:lstStyle/>
          <a:p>
            <a:r>
              <a:rPr lang="en-US" sz="3200" dirty="0"/>
              <a:t>Bethany Gray, Chair</a:t>
            </a:r>
          </a:p>
          <a:p>
            <a:r>
              <a:rPr lang="en-US" sz="3200" dirty="0"/>
              <a:t>Bill Graves, Dean of the Graduate College</a:t>
            </a:r>
          </a:p>
          <a:p>
            <a:r>
              <a:rPr lang="en-US" sz="3200" dirty="0"/>
              <a:t>Carolyn Cutrona,  Associate Dean of the Graduate College</a:t>
            </a:r>
          </a:p>
          <a:p>
            <a:r>
              <a:rPr lang="en-US" sz="3200" dirty="0"/>
              <a:t>Judy Strand, Graduate College Office</a:t>
            </a:r>
          </a:p>
        </p:txBody>
      </p:sp>
    </p:spTree>
    <p:extLst>
      <p:ext uri="{BB962C8B-B14F-4D97-AF65-F5344CB8AC3E}">
        <p14:creationId xmlns:p14="http://schemas.microsoft.com/office/powerpoint/2010/main" val="2211506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Old business</a:t>
            </a:r>
          </a:p>
        </p:txBody>
      </p:sp>
      <p:sp>
        <p:nvSpPr>
          <p:cNvPr id="3" name="Content Placeholder 2"/>
          <p:cNvSpPr>
            <a:spLocks noGrp="1"/>
          </p:cNvSpPr>
          <p:nvPr>
            <p:ph idx="1"/>
          </p:nvPr>
        </p:nvSpPr>
        <p:spPr>
          <a:xfrm>
            <a:off x="581192" y="2180496"/>
            <a:ext cx="11254250" cy="3678303"/>
          </a:xfrm>
        </p:spPr>
        <p:txBody>
          <a:bodyPr>
            <a:normAutofit/>
          </a:bodyPr>
          <a:lstStyle/>
          <a:p>
            <a:r>
              <a:rPr lang="en-US" sz="3200" b="1" dirty="0"/>
              <a:t>Exceptions to full graduate faculty status</a:t>
            </a:r>
            <a:endParaRPr lang="en-US" sz="3000" dirty="0"/>
          </a:p>
          <a:p>
            <a:r>
              <a:rPr lang="en-US" sz="3200" b="1" dirty="0" smtClean="0">
                <a:solidFill>
                  <a:schemeClr val="bg1">
                    <a:lumMod val="65000"/>
                  </a:schemeClr>
                </a:solidFill>
              </a:rPr>
              <a:t>Bridge funding for arrival of new child</a:t>
            </a:r>
          </a:p>
          <a:p>
            <a:r>
              <a:rPr lang="en-US" sz="3200" b="1" dirty="0" smtClean="0">
                <a:solidFill>
                  <a:schemeClr val="bg1">
                    <a:lumMod val="65000"/>
                  </a:schemeClr>
                </a:solidFill>
              </a:rPr>
              <a:t>Expired course policy for MFA and EDD</a:t>
            </a:r>
          </a:p>
          <a:p>
            <a:r>
              <a:rPr lang="en-US" sz="3200" b="1" dirty="0" smtClean="0">
                <a:solidFill>
                  <a:schemeClr val="bg1">
                    <a:lumMod val="65000"/>
                  </a:schemeClr>
                </a:solidFill>
              </a:rPr>
              <a:t>Masters tuition policy</a:t>
            </a:r>
            <a:endParaRPr lang="en-US" sz="3200" b="1" dirty="0">
              <a:solidFill>
                <a:schemeClr val="bg1">
                  <a:lumMod val="65000"/>
                </a:schemeClr>
              </a:solidFill>
            </a:endParaRPr>
          </a:p>
        </p:txBody>
      </p:sp>
    </p:spTree>
    <p:extLst>
      <p:ext uri="{BB962C8B-B14F-4D97-AF65-F5344CB8AC3E}">
        <p14:creationId xmlns:p14="http://schemas.microsoft.com/office/powerpoint/2010/main" val="1806493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Old business</a:t>
            </a:r>
          </a:p>
        </p:txBody>
      </p:sp>
      <p:sp>
        <p:nvSpPr>
          <p:cNvPr id="3" name="Content Placeholder 2"/>
          <p:cNvSpPr>
            <a:spLocks noGrp="1"/>
          </p:cNvSpPr>
          <p:nvPr>
            <p:ph idx="1"/>
          </p:nvPr>
        </p:nvSpPr>
        <p:spPr>
          <a:xfrm>
            <a:off x="581192" y="2180496"/>
            <a:ext cx="11254250" cy="3678303"/>
          </a:xfrm>
        </p:spPr>
        <p:txBody>
          <a:bodyPr>
            <a:normAutofit/>
          </a:bodyPr>
          <a:lstStyle/>
          <a:p>
            <a:r>
              <a:rPr lang="en-US" sz="3200" b="1" dirty="0">
                <a:solidFill>
                  <a:schemeClr val="bg1">
                    <a:lumMod val="65000"/>
                  </a:schemeClr>
                </a:solidFill>
              </a:rPr>
              <a:t>Exceptions to full graduate faculty status</a:t>
            </a:r>
            <a:endParaRPr lang="en-US" sz="3000" dirty="0">
              <a:solidFill>
                <a:schemeClr val="bg1">
                  <a:lumMod val="65000"/>
                </a:schemeClr>
              </a:solidFill>
            </a:endParaRPr>
          </a:p>
          <a:p>
            <a:r>
              <a:rPr lang="en-US" sz="3200" b="1" dirty="0" smtClean="0"/>
              <a:t>Bridge funding for arrival of new child</a:t>
            </a:r>
          </a:p>
          <a:p>
            <a:r>
              <a:rPr lang="en-US" sz="3200" b="1" dirty="0" smtClean="0">
                <a:solidFill>
                  <a:schemeClr val="bg1">
                    <a:lumMod val="65000"/>
                  </a:schemeClr>
                </a:solidFill>
              </a:rPr>
              <a:t>Expired course policy for MFA and EDD</a:t>
            </a:r>
          </a:p>
          <a:p>
            <a:r>
              <a:rPr lang="en-US" sz="3200" b="1" dirty="0" smtClean="0">
                <a:solidFill>
                  <a:schemeClr val="bg1">
                    <a:lumMod val="65000"/>
                  </a:schemeClr>
                </a:solidFill>
              </a:rPr>
              <a:t>Masters tuition policy</a:t>
            </a:r>
            <a:endParaRPr lang="en-US" sz="3200" b="1" dirty="0">
              <a:solidFill>
                <a:schemeClr val="bg1">
                  <a:lumMod val="65000"/>
                </a:schemeClr>
              </a:solidFill>
            </a:endParaRPr>
          </a:p>
        </p:txBody>
      </p:sp>
    </p:spTree>
    <p:extLst>
      <p:ext uri="{BB962C8B-B14F-4D97-AF65-F5344CB8AC3E}">
        <p14:creationId xmlns:p14="http://schemas.microsoft.com/office/powerpoint/2010/main" val="770340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Wording for bridge funding change</a:t>
            </a:r>
            <a:endParaRPr lang="en-US" dirty="0"/>
          </a:p>
        </p:txBody>
      </p:sp>
      <p:sp>
        <p:nvSpPr>
          <p:cNvPr id="3" name="Content Placeholder 2"/>
          <p:cNvSpPr>
            <a:spLocks noGrp="1"/>
          </p:cNvSpPr>
          <p:nvPr>
            <p:ph idx="1"/>
          </p:nvPr>
        </p:nvSpPr>
        <p:spPr/>
        <p:txBody>
          <a:bodyPr>
            <a:normAutofit/>
          </a:bodyPr>
          <a:lstStyle/>
          <a:p>
            <a:r>
              <a:rPr lang="en-US" sz="3200" dirty="0"/>
              <a:t>Full text available here: </a:t>
            </a:r>
            <a:r>
              <a:rPr lang="en-US" sz="3200" dirty="0">
                <a:hlinkClick r:id="rId2"/>
              </a:rPr>
              <a:t>https://</a:t>
            </a:r>
            <a:r>
              <a:rPr lang="en-US" sz="3200" dirty="0" smtClean="0">
                <a:hlinkClick r:id="rId2"/>
              </a:rPr>
              <a:t>www.grad-council.iastate.edu/current-council</a:t>
            </a:r>
            <a:endParaRPr lang="en-US" sz="3200" dirty="0"/>
          </a:p>
        </p:txBody>
      </p:sp>
    </p:spTree>
    <p:extLst>
      <p:ext uri="{BB962C8B-B14F-4D97-AF65-F5344CB8AC3E}">
        <p14:creationId xmlns:p14="http://schemas.microsoft.com/office/powerpoint/2010/main" val="1804186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Old business</a:t>
            </a:r>
          </a:p>
        </p:txBody>
      </p:sp>
      <p:sp>
        <p:nvSpPr>
          <p:cNvPr id="3" name="Content Placeholder 2"/>
          <p:cNvSpPr>
            <a:spLocks noGrp="1"/>
          </p:cNvSpPr>
          <p:nvPr>
            <p:ph idx="1"/>
          </p:nvPr>
        </p:nvSpPr>
        <p:spPr>
          <a:xfrm>
            <a:off x="581192" y="2180496"/>
            <a:ext cx="11254250" cy="3678303"/>
          </a:xfrm>
        </p:spPr>
        <p:txBody>
          <a:bodyPr>
            <a:normAutofit/>
          </a:bodyPr>
          <a:lstStyle/>
          <a:p>
            <a:r>
              <a:rPr lang="en-US" sz="3200" b="1" dirty="0">
                <a:solidFill>
                  <a:schemeClr val="bg1">
                    <a:lumMod val="75000"/>
                  </a:schemeClr>
                </a:solidFill>
              </a:rPr>
              <a:t>Exceptions to full graduate faculty status</a:t>
            </a:r>
            <a:endParaRPr lang="en-US" sz="3000" dirty="0">
              <a:solidFill>
                <a:schemeClr val="bg1">
                  <a:lumMod val="75000"/>
                </a:schemeClr>
              </a:solidFill>
            </a:endParaRPr>
          </a:p>
          <a:p>
            <a:r>
              <a:rPr lang="en-US" sz="3200" b="1" dirty="0" smtClean="0">
                <a:solidFill>
                  <a:schemeClr val="bg1">
                    <a:lumMod val="65000"/>
                  </a:schemeClr>
                </a:solidFill>
              </a:rPr>
              <a:t>Bridge funding for arrival of new child</a:t>
            </a:r>
          </a:p>
          <a:p>
            <a:r>
              <a:rPr lang="en-US" sz="3200" b="1" dirty="0" smtClean="0"/>
              <a:t>Expired course policy for MFA and EDD</a:t>
            </a:r>
          </a:p>
          <a:p>
            <a:r>
              <a:rPr lang="en-US" sz="3200" b="1" dirty="0" smtClean="0">
                <a:solidFill>
                  <a:schemeClr val="bg1">
                    <a:lumMod val="65000"/>
                  </a:schemeClr>
                </a:solidFill>
              </a:rPr>
              <a:t>Masters tuition policy</a:t>
            </a:r>
            <a:endParaRPr lang="en-US" sz="3200" b="1" dirty="0">
              <a:solidFill>
                <a:schemeClr val="bg1">
                  <a:lumMod val="65000"/>
                </a:schemeClr>
              </a:solidFill>
            </a:endParaRPr>
          </a:p>
        </p:txBody>
      </p:sp>
    </p:spTree>
    <p:extLst>
      <p:ext uri="{BB962C8B-B14F-4D97-AF65-F5344CB8AC3E}">
        <p14:creationId xmlns:p14="http://schemas.microsoft.com/office/powerpoint/2010/main" val="268097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Expired course policy for </a:t>
            </a:r>
            <a:r>
              <a:rPr lang="en-US" dirty="0" err="1" smtClean="0"/>
              <a:t>mfa</a:t>
            </a:r>
            <a:r>
              <a:rPr lang="en-US" dirty="0" smtClean="0"/>
              <a:t>/</a:t>
            </a:r>
            <a:r>
              <a:rPr lang="en-US" dirty="0" err="1" smtClean="0"/>
              <a:t>edd</a:t>
            </a:r>
            <a:endParaRPr lang="en-US" dirty="0"/>
          </a:p>
        </p:txBody>
      </p:sp>
      <p:sp>
        <p:nvSpPr>
          <p:cNvPr id="3" name="Content Placeholder 2"/>
          <p:cNvSpPr>
            <a:spLocks noGrp="1"/>
          </p:cNvSpPr>
          <p:nvPr>
            <p:ph idx="1"/>
          </p:nvPr>
        </p:nvSpPr>
        <p:spPr/>
        <p:txBody>
          <a:bodyPr>
            <a:normAutofit/>
          </a:bodyPr>
          <a:lstStyle/>
          <a:p>
            <a:r>
              <a:rPr lang="en-US" sz="3600" dirty="0" smtClean="0"/>
              <a:t>EDD program does not allow transfer credit and is cohort-based, so it does not need expired courses</a:t>
            </a:r>
          </a:p>
          <a:p>
            <a:r>
              <a:rPr lang="en-US" sz="3600" dirty="0" smtClean="0"/>
              <a:t>MFA programs in Design support limit closer to Ph.D.</a:t>
            </a:r>
            <a:endParaRPr lang="en-US" sz="3600" dirty="0"/>
          </a:p>
        </p:txBody>
      </p:sp>
    </p:spTree>
    <p:extLst>
      <p:ext uri="{BB962C8B-B14F-4D97-AF65-F5344CB8AC3E}">
        <p14:creationId xmlns:p14="http://schemas.microsoft.com/office/powerpoint/2010/main" val="3120525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Old business</a:t>
            </a:r>
          </a:p>
        </p:txBody>
      </p:sp>
      <p:sp>
        <p:nvSpPr>
          <p:cNvPr id="3" name="Content Placeholder 2"/>
          <p:cNvSpPr>
            <a:spLocks noGrp="1"/>
          </p:cNvSpPr>
          <p:nvPr>
            <p:ph idx="1"/>
          </p:nvPr>
        </p:nvSpPr>
        <p:spPr>
          <a:xfrm>
            <a:off x="581192" y="2180496"/>
            <a:ext cx="11254250" cy="3678303"/>
          </a:xfrm>
        </p:spPr>
        <p:txBody>
          <a:bodyPr>
            <a:normAutofit/>
          </a:bodyPr>
          <a:lstStyle/>
          <a:p>
            <a:r>
              <a:rPr lang="en-US" sz="3200" b="1" dirty="0">
                <a:solidFill>
                  <a:schemeClr val="bg1">
                    <a:lumMod val="75000"/>
                  </a:schemeClr>
                </a:solidFill>
              </a:rPr>
              <a:t>Exceptions to full graduate faculty status</a:t>
            </a:r>
            <a:endParaRPr lang="en-US" sz="3000" dirty="0">
              <a:solidFill>
                <a:schemeClr val="bg1">
                  <a:lumMod val="75000"/>
                </a:schemeClr>
              </a:solidFill>
            </a:endParaRPr>
          </a:p>
          <a:p>
            <a:r>
              <a:rPr lang="en-US" sz="3200" b="1" dirty="0" smtClean="0">
                <a:solidFill>
                  <a:schemeClr val="bg1">
                    <a:lumMod val="65000"/>
                  </a:schemeClr>
                </a:solidFill>
              </a:rPr>
              <a:t>Bridge funding for arrival of new child</a:t>
            </a:r>
          </a:p>
          <a:p>
            <a:r>
              <a:rPr lang="en-US" sz="3200" b="1" dirty="0" smtClean="0">
                <a:solidFill>
                  <a:schemeClr val="bg1">
                    <a:lumMod val="65000"/>
                  </a:schemeClr>
                </a:solidFill>
              </a:rPr>
              <a:t>Expired course policy for MFA and EDD</a:t>
            </a:r>
          </a:p>
          <a:p>
            <a:r>
              <a:rPr lang="en-US" sz="3200" b="1" dirty="0" smtClean="0"/>
              <a:t>Masters tuition policy</a:t>
            </a:r>
            <a:endParaRPr lang="en-US" sz="3200" b="1" dirty="0"/>
          </a:p>
        </p:txBody>
      </p:sp>
    </p:spTree>
    <p:extLst>
      <p:ext uri="{BB962C8B-B14F-4D97-AF65-F5344CB8AC3E}">
        <p14:creationId xmlns:p14="http://schemas.microsoft.com/office/powerpoint/2010/main" val="2636803145"/>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824</TotalTime>
  <Words>1725</Words>
  <Application>Microsoft Office PowerPoint</Application>
  <PresentationFormat>Widescreen</PresentationFormat>
  <Paragraphs>192</Paragraphs>
  <Slides>27</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Calibri</vt:lpstr>
      <vt:lpstr>Gill Sans MT</vt:lpstr>
      <vt:lpstr>Times New Roman</vt:lpstr>
      <vt:lpstr>Wingdings 2</vt:lpstr>
      <vt:lpstr>Dividend</vt:lpstr>
      <vt:lpstr>Graduate council meeting</vt:lpstr>
      <vt:lpstr>Call to order</vt:lpstr>
      <vt:lpstr>Announcements and Remarks</vt:lpstr>
      <vt:lpstr>Old business</vt:lpstr>
      <vt:lpstr>Old business</vt:lpstr>
      <vt:lpstr>Wording for bridge funding change</vt:lpstr>
      <vt:lpstr>Old business</vt:lpstr>
      <vt:lpstr>Expired course policy for mfa/edd</vt:lpstr>
      <vt:lpstr>Old business</vt:lpstr>
      <vt:lpstr>Peer institutions Tuition and stipend policies</vt:lpstr>
      <vt:lpstr>Expired course policy</vt:lpstr>
      <vt:lpstr>Expired Course Policy</vt:lpstr>
      <vt:lpstr>New Business</vt:lpstr>
      <vt:lpstr>Mpp expired course waiver request</vt:lpstr>
      <vt:lpstr>New Business</vt:lpstr>
      <vt:lpstr>Edd committee member requirement</vt:lpstr>
      <vt:lpstr>New Business</vt:lpstr>
      <vt:lpstr>New Business</vt:lpstr>
      <vt:lpstr>4 credit classes and applying them to credit limits</vt:lpstr>
      <vt:lpstr>New Business</vt:lpstr>
      <vt:lpstr>Predoctoral scholars wording change</vt:lpstr>
      <vt:lpstr>New Business</vt:lpstr>
      <vt:lpstr>Postdoc contact person</vt:lpstr>
      <vt:lpstr>New Business</vt:lpstr>
      <vt:lpstr>Other Items</vt:lpstr>
      <vt:lpstr>POS Membership issues</vt:lpstr>
      <vt:lpstr>Master’s graduate assistant tuition scholarship rate</vt:lpstr>
    </vt:vector>
  </TitlesOfParts>
  <Company>_x000d_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Graduate council meeting</dc:title>
  <dc:creator>Speer, Sebastian R [G COL]</dc:creator>
  <cp:lastModifiedBy>Speer, Sebastian R [G COL]</cp:lastModifiedBy>
  <cp:revision>53</cp:revision>
  <dcterms:created xsi:type="dcterms:W3CDTF">2019-08-26T20:40:52Z</dcterms:created>
  <dcterms:modified xsi:type="dcterms:W3CDTF">2020-02-18T20:36:12Z</dcterms:modified>
</cp:coreProperties>
</file>