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4" r:id="rId2"/>
    <p:sldId id="258" r:id="rId3"/>
    <p:sldId id="263" r:id="rId4"/>
    <p:sldId id="264" r:id="rId5"/>
    <p:sldId id="265" r:id="rId6"/>
    <p:sldId id="272" r:id="rId7"/>
    <p:sldId id="27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3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1"/>
    <p:restoredTop sz="94343"/>
  </p:normalViewPr>
  <p:slideViewPr>
    <p:cSldViewPr snapToGrid="0" snapToObjects="1">
      <p:cViewPr varScale="1">
        <p:scale>
          <a:sx n="120" d="100"/>
          <a:sy n="120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4608E-6C42-D044-BBE6-10092155AF7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B181-4285-4C4C-80E7-2BD0AAA3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majors:  Education, Mathematics, Psychology</a:t>
            </a:r>
          </a:p>
          <a:p>
            <a:r>
              <a:rPr lang="en-US" dirty="0"/>
              <a:t>With two more majors (HD FS, ME)…30%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0B181-4285-4C4C-80E7-2BD0AAA30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7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0B181-4285-4C4C-80E7-2BD0AAA30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0B181-4285-4C4C-80E7-2BD0AAA30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4BD7-29CC-8345-B209-E1057E4307C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6F77-C383-C243-8F81-C47BF76C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DOGE and Graduate Support Meeting</a:t>
            </a:r>
          </a:p>
          <a:p>
            <a:r>
              <a:rPr lang="en-US" sz="4000" dirty="0">
                <a:solidFill>
                  <a:schemeClr val="tx1"/>
                </a:solidFill>
              </a:rPr>
              <a:t>September 17, 2019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421419" y="2321633"/>
            <a:ext cx="111000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C00000"/>
                </a:solidFill>
              </a:rPr>
              <a:t>Graduate Enrollment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C00000"/>
                </a:solidFill>
              </a:rPr>
              <a:t>Recruitment Events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C00000"/>
                </a:solidFill>
              </a:rPr>
              <a:t>Recruitment Programs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8000" dirty="0" smtClean="0">
              <a:solidFill>
                <a:srgbClr val="C00000"/>
              </a:solidFill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5635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2019 - 20 Recruitment Programs (tentative)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1007641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Ronald E. McNair Scholarship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Master’s, Ph.D., </a:t>
            </a:r>
            <a:r>
              <a:rPr lang="en-US" sz="3600" dirty="0" err="1"/>
              <a:t>Ed.D</a:t>
            </a:r>
            <a:r>
              <a:rPr lang="en-US" sz="3600" dirty="0"/>
              <a:t>.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$6,000 (master’s) or $9,000 (doctorate)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Half in first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Half when POSC fully approved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$60 application fee waived for all McNair Scholars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648B2002-8CF3-744D-B3C6-17D450E11B36}"/>
              </a:ext>
            </a:extLst>
          </p:cNvPr>
          <p:cNvSpPr/>
          <p:nvPr/>
        </p:nvSpPr>
        <p:spPr>
          <a:xfrm>
            <a:off x="8327735" y="2619313"/>
            <a:ext cx="3432620" cy="1392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 to all majors </a:t>
            </a:r>
          </a:p>
        </p:txBody>
      </p:sp>
    </p:spTree>
    <p:extLst>
      <p:ext uri="{BB962C8B-B14F-4D97-AF65-F5344CB8AC3E}">
        <p14:creationId xmlns:p14="http://schemas.microsoft.com/office/powerpoint/2010/main" val="315017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2019 - 20 Recruitment Programs (tentative)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113410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Graduate Dean Scholar Program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Master’s, Ph.D., </a:t>
            </a:r>
            <a:r>
              <a:rPr lang="en-US" sz="3600" dirty="0" err="1"/>
              <a:t>Ed.D</a:t>
            </a:r>
            <a:r>
              <a:rPr lang="en-US" sz="3600" dirty="0"/>
              <a:t>.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$30,000 / $33,000 / $36,000 / $39,000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One to five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Graduate College (2/3), academic college (1/3)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POSC required by end of year 1 (master’s) or 2 (doctoral)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Graduate College Scholar Program suspended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648B2002-8CF3-744D-B3C6-17D450E11B36}"/>
              </a:ext>
            </a:extLst>
          </p:cNvPr>
          <p:cNvSpPr/>
          <p:nvPr/>
        </p:nvSpPr>
        <p:spPr>
          <a:xfrm>
            <a:off x="8019551" y="2619313"/>
            <a:ext cx="3432620" cy="1392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 to majors that grew </a:t>
            </a:r>
          </a:p>
        </p:txBody>
      </p:sp>
    </p:spTree>
    <p:extLst>
      <p:ext uri="{BB962C8B-B14F-4D97-AF65-F5344CB8AC3E}">
        <p14:creationId xmlns:p14="http://schemas.microsoft.com/office/powerpoint/2010/main" val="221405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2019 - 20 Recruitment Programs (tentative)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110961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Cyclone Collaborative Scholarship Program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$5,000 to master’s students (once)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$10,000 to doctoral students (once)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Half paid by Graduate College, half by academic college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Assistantship appointment is optional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648B2002-8CF3-744D-B3C6-17D450E11B36}"/>
              </a:ext>
            </a:extLst>
          </p:cNvPr>
          <p:cNvSpPr/>
          <p:nvPr/>
        </p:nvSpPr>
        <p:spPr>
          <a:xfrm>
            <a:off x="7860055" y="5281256"/>
            <a:ext cx="3919408" cy="1392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majors selected by academic colleges</a:t>
            </a:r>
          </a:p>
        </p:txBody>
      </p:sp>
    </p:spTree>
    <p:extLst>
      <p:ext uri="{BB962C8B-B14F-4D97-AF65-F5344CB8AC3E}">
        <p14:creationId xmlns:p14="http://schemas.microsoft.com/office/powerpoint/2010/main" val="239724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2019 - 20 Recruitment Programs (tentative)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87732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Graduate College 1913 Relocation Scholarship</a:t>
            </a:r>
          </a:p>
          <a:p>
            <a:r>
              <a:rPr lang="en-US" sz="3600" dirty="0">
                <a:solidFill>
                  <a:srgbClr val="C00000"/>
                </a:solidFill>
              </a:rPr>
              <a:t>Graduate College 1913 On-line Scholarship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Master’s, Ph.D., </a:t>
            </a:r>
            <a:r>
              <a:rPr lang="en-US" sz="3600" dirty="0" err="1"/>
              <a:t>Ed.D</a:t>
            </a:r>
            <a:r>
              <a:rPr lang="en-US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$1,913 upon matriculation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combinable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E38C7A7-FB21-444A-9C64-931920D38965}"/>
              </a:ext>
            </a:extLst>
          </p:cNvPr>
          <p:cNvSpPr/>
          <p:nvPr/>
        </p:nvSpPr>
        <p:spPr>
          <a:xfrm>
            <a:off x="7617903" y="4361198"/>
            <a:ext cx="3432620" cy="1392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 to all majors </a:t>
            </a:r>
          </a:p>
        </p:txBody>
      </p:sp>
    </p:spTree>
    <p:extLst>
      <p:ext uri="{BB962C8B-B14F-4D97-AF65-F5344CB8AC3E}">
        <p14:creationId xmlns:p14="http://schemas.microsoft.com/office/powerpoint/2010/main" val="219434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Graduate College-based Application Option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87186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Free and user-friendly preliminary application</a:t>
            </a:r>
          </a:p>
          <a:p>
            <a:r>
              <a:rPr lang="en-US" sz="3600" dirty="0">
                <a:solidFill>
                  <a:srgbClr val="C00000"/>
                </a:solidFill>
              </a:rPr>
              <a:t>Rapid preliminary assessment of admissibility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Remaining questions: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Who completes Admissions application?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Who pays application fee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01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Three Minute Thesis (3MT)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1117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Judy Strand, Denise </a:t>
            </a:r>
            <a:r>
              <a:rPr lang="en-US" sz="3600" dirty="0" err="1">
                <a:solidFill>
                  <a:srgbClr val="C00000"/>
                </a:solidFill>
              </a:rPr>
              <a:t>Vrchota</a:t>
            </a:r>
            <a:r>
              <a:rPr lang="en-US" sz="3600" dirty="0">
                <a:solidFill>
                  <a:srgbClr val="C00000"/>
                </a:solidFill>
              </a:rPr>
              <a:t>, Misty Treanor, Sarah Huffman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22A5B8-5C91-3847-99B8-C4527EFC0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86623"/>
              </p:ext>
            </p:extLst>
          </p:nvPr>
        </p:nvGraphicFramePr>
        <p:xfrm>
          <a:off x="1571890" y="3248981"/>
          <a:ext cx="5553529" cy="3468712"/>
        </p:xfrm>
        <a:graphic>
          <a:graphicData uri="http://schemas.openxmlformats.org/drawingml/2006/table">
            <a:tbl>
              <a:tblPr/>
              <a:tblGrid>
                <a:gridCol w="2971274">
                  <a:extLst>
                    <a:ext uri="{9D8B030D-6E8A-4147-A177-3AD203B41FA5}">
                      <a16:colId xmlns:a16="http://schemas.microsoft.com/office/drawing/2014/main" val="988888522"/>
                    </a:ext>
                  </a:extLst>
                </a:gridCol>
                <a:gridCol w="1288293">
                  <a:extLst>
                    <a:ext uri="{9D8B030D-6E8A-4147-A177-3AD203B41FA5}">
                      <a16:colId xmlns:a16="http://schemas.microsoft.com/office/drawing/2014/main" val="2900348291"/>
                    </a:ext>
                  </a:extLst>
                </a:gridCol>
                <a:gridCol w="1293962">
                  <a:extLst>
                    <a:ext uri="{9D8B030D-6E8A-4147-A177-3AD203B41FA5}">
                      <a16:colId xmlns:a16="http://schemas.microsoft.com/office/drawing/2014/main" val="3213678502"/>
                    </a:ext>
                  </a:extLst>
                </a:gridCol>
              </a:tblGrid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College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2019 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52828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Agricultural and Life Sciences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836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306608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232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9250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Sciences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95133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Liberal Arts and Sciences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881426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Veterinary Medicine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823522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39" marR="130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9621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843C15-2495-D64D-8566-0CE9F3B97270}"/>
              </a:ext>
            </a:extLst>
          </p:cNvPr>
          <p:cNvSpPr txBox="1"/>
          <p:nvPr/>
        </p:nvSpPr>
        <p:spPr>
          <a:xfrm>
            <a:off x="7591247" y="4019909"/>
            <a:ext cx="3344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Deadline:  9/22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Judges</a:t>
            </a:r>
          </a:p>
        </p:txBody>
      </p:sp>
    </p:spTree>
    <p:extLst>
      <p:ext uri="{BB962C8B-B14F-4D97-AF65-F5344CB8AC3E}">
        <p14:creationId xmlns:p14="http://schemas.microsoft.com/office/powerpoint/2010/main" val="25015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2B95A-643A-FC4E-BF26-EDD2CCBAF355}"/>
              </a:ext>
            </a:extLst>
          </p:cNvPr>
          <p:cNvSpPr txBox="1"/>
          <p:nvPr/>
        </p:nvSpPr>
        <p:spPr>
          <a:xfrm>
            <a:off x="657490" y="523553"/>
            <a:ext cx="1090378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there a need for supplemental funding for Fulbright Scholars and students supported by their home country?</a:t>
            </a:r>
          </a:p>
          <a:p>
            <a:pPr lvl="1"/>
            <a:r>
              <a:rPr lang="en-US" sz="2000" dirty="0"/>
              <a:t>Stipends often lower than Grad College minimum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sz="2400" dirty="0"/>
              <a:t>Review schedule for interdepartmental graduate programs:  2020/21 external review visits:</a:t>
            </a:r>
          </a:p>
          <a:p>
            <a:pPr lvl="1"/>
            <a:r>
              <a:rPr lang="en-US" sz="2000" dirty="0"/>
              <a:t>Biological sciences:  Microbiology, Plant Biology, Seed Technology and Business, Immunobiology, Toxicology, Sustainable Agriculture</a:t>
            </a:r>
          </a:p>
          <a:p>
            <a:pPr lvl="1"/>
            <a:r>
              <a:rPr lang="en-US" sz="2000" dirty="0"/>
              <a:t>Engineering:  Cyber Security, Wind Energy Science, Engineering, and Policy, Human-Computer Interaction</a:t>
            </a:r>
          </a:p>
          <a:p>
            <a:pPr lvl="1"/>
            <a:endParaRPr lang="en-US" sz="2000" dirty="0"/>
          </a:p>
          <a:p>
            <a:r>
              <a:rPr lang="en-US" sz="2400" dirty="0"/>
              <a:t>Graduate program learning outcomes</a:t>
            </a:r>
          </a:p>
          <a:p>
            <a:pPr lvl="1"/>
            <a:r>
              <a:rPr lang="en-US" sz="2000" dirty="0"/>
              <a:t>Mandated by Higher Learning Commission, our accreditation body</a:t>
            </a:r>
          </a:p>
          <a:p>
            <a:pPr lvl="2"/>
            <a:r>
              <a:rPr lang="en-US" dirty="0"/>
              <a:t>Must be articulated, measured, and used to improve instructional programs; Proposal under consideration by Graduate Council</a:t>
            </a:r>
          </a:p>
          <a:p>
            <a:pPr lvl="2"/>
            <a:endParaRPr lang="en-US" dirty="0"/>
          </a:p>
          <a:p>
            <a:r>
              <a:rPr lang="en-US" sz="2400" dirty="0"/>
              <a:t>Disability Accommodations for assistantship success</a:t>
            </a:r>
          </a:p>
          <a:p>
            <a:pPr lvl="1"/>
            <a:r>
              <a:rPr lang="en-US" sz="2000" dirty="0"/>
              <a:t>Contact Associate Dean Carolyn </a:t>
            </a:r>
            <a:r>
              <a:rPr lang="en-US" sz="2000" dirty="0" err="1"/>
              <a:t>Cutrona</a:t>
            </a:r>
            <a:r>
              <a:rPr lang="en-US" sz="2000" dirty="0"/>
              <a:t>:  </a:t>
            </a:r>
            <a:r>
              <a:rPr lang="en-US" sz="2000" dirty="0" err="1"/>
              <a:t>ccutrona@iastate.edu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Graduate Enrollment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1837622" y="3315514"/>
            <a:ext cx="86201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4,498</a:t>
            </a:r>
            <a:r>
              <a:rPr lang="en-US" sz="4800" dirty="0"/>
              <a:t>		down 5.8% from 4,774</a:t>
            </a:r>
          </a:p>
          <a:p>
            <a:r>
              <a:rPr lang="en-US" sz="4800" dirty="0"/>
              <a:t>			in 2018-19</a:t>
            </a:r>
          </a:p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4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Graduate Majors (20+ students) that Grew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1837622" y="33155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A0094-7817-9D48-A006-06B3A9691D75}"/>
              </a:ext>
            </a:extLst>
          </p:cNvPr>
          <p:cNvSpPr txBox="1"/>
          <p:nvPr/>
        </p:nvSpPr>
        <p:spPr>
          <a:xfrm>
            <a:off x="864524" y="2423233"/>
            <a:ext cx="10547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Analytical Chemistry ● Applied Linguistics and Technology ● Business Administration ● Chemistry ● Crop Production and Physiology ● Ecology and Evolutionary Biology ● Information Systems ● Kinesiology ● Mechanical Engineering ● Microbiology ● Organic Chemistry ● Physics ●  Psychology ● Seed Technology and Business ● Toxicology</a:t>
            </a:r>
          </a:p>
        </p:txBody>
      </p:sp>
    </p:spTree>
    <p:extLst>
      <p:ext uri="{BB962C8B-B14F-4D97-AF65-F5344CB8AC3E}">
        <p14:creationId xmlns:p14="http://schemas.microsoft.com/office/powerpoint/2010/main" val="342734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Underrepresented Graduate Students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1837622" y="33155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A0094-7817-9D48-A006-06B3A9691D75}"/>
              </a:ext>
            </a:extLst>
          </p:cNvPr>
          <p:cNvSpPr txBox="1"/>
          <p:nvPr/>
        </p:nvSpPr>
        <p:spPr>
          <a:xfrm>
            <a:off x="4601636" y="2354305"/>
            <a:ext cx="2988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384 total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(8.5%)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A3A72-63DE-A043-BC9C-B3C73C1EA6DC}"/>
              </a:ext>
            </a:extLst>
          </p:cNvPr>
          <p:cNvSpPr txBox="1"/>
          <p:nvPr/>
        </p:nvSpPr>
        <p:spPr>
          <a:xfrm>
            <a:off x="-197616" y="5014844"/>
            <a:ext cx="484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9</a:t>
            </a:r>
          </a:p>
          <a:p>
            <a:pPr algn="ctr"/>
            <a:r>
              <a:rPr lang="en-US" sz="3600" dirty="0"/>
              <a:t>Native American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EA2F5-9801-0745-B5D4-5FB714C8E56A}"/>
              </a:ext>
            </a:extLst>
          </p:cNvPr>
          <p:cNvSpPr txBox="1"/>
          <p:nvPr/>
        </p:nvSpPr>
        <p:spPr>
          <a:xfrm>
            <a:off x="3580875" y="4249367"/>
            <a:ext cx="4848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140</a:t>
            </a:r>
          </a:p>
          <a:p>
            <a:pPr algn="ctr"/>
            <a:r>
              <a:rPr lang="en-US" sz="3600" dirty="0"/>
              <a:t>African American / Black</a:t>
            </a:r>
          </a:p>
          <a:p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C18A1-CB10-4D49-B92C-7FB7E86652E2}"/>
              </a:ext>
            </a:extLst>
          </p:cNvPr>
          <p:cNvSpPr txBox="1"/>
          <p:nvPr/>
        </p:nvSpPr>
        <p:spPr>
          <a:xfrm>
            <a:off x="8574088" y="5014844"/>
            <a:ext cx="226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</a:t>
            </a:r>
          </a:p>
          <a:p>
            <a:pPr algn="ctr"/>
            <a:r>
              <a:rPr lang="en-US" sz="3600" dirty="0"/>
              <a:t>Hawaiian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EC14B6-F298-0D4D-AD7A-E6A1179E1B9B}"/>
              </a:ext>
            </a:extLst>
          </p:cNvPr>
          <p:cNvSpPr txBox="1"/>
          <p:nvPr/>
        </p:nvSpPr>
        <p:spPr>
          <a:xfrm>
            <a:off x="8231421" y="3413851"/>
            <a:ext cx="244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177</a:t>
            </a:r>
          </a:p>
          <a:p>
            <a:pPr algn="ctr"/>
            <a:r>
              <a:rPr lang="en-US" sz="3600" dirty="0"/>
              <a:t>Hispanic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3EFA4-9838-314B-B8A8-AC6AC078AAEF}"/>
              </a:ext>
            </a:extLst>
          </p:cNvPr>
          <p:cNvSpPr txBox="1"/>
          <p:nvPr/>
        </p:nvSpPr>
        <p:spPr>
          <a:xfrm>
            <a:off x="1181347" y="3417823"/>
            <a:ext cx="291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52</a:t>
            </a:r>
          </a:p>
          <a:p>
            <a:pPr algn="ctr"/>
            <a:r>
              <a:rPr lang="en-US" sz="3600" dirty="0"/>
              <a:t>Two or more</a:t>
            </a:r>
          </a:p>
        </p:txBody>
      </p:sp>
    </p:spTree>
    <p:extLst>
      <p:ext uri="{BB962C8B-B14F-4D97-AF65-F5344CB8AC3E}">
        <p14:creationId xmlns:p14="http://schemas.microsoft.com/office/powerpoint/2010/main" val="48520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Underrepresented Graduate Students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1837622" y="33155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A3A72-63DE-A043-BC9C-B3C73C1EA6DC}"/>
              </a:ext>
            </a:extLst>
          </p:cNvPr>
          <p:cNvSpPr txBox="1"/>
          <p:nvPr/>
        </p:nvSpPr>
        <p:spPr>
          <a:xfrm>
            <a:off x="1053363" y="3803943"/>
            <a:ext cx="2777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117</a:t>
            </a:r>
          </a:p>
          <a:p>
            <a:pPr algn="ctr"/>
            <a:r>
              <a:rPr lang="en-US" sz="2800" dirty="0"/>
              <a:t>off-campus courses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EA2F5-9801-0745-B5D4-5FB714C8E56A}"/>
              </a:ext>
            </a:extLst>
          </p:cNvPr>
          <p:cNvSpPr txBox="1"/>
          <p:nvPr/>
        </p:nvSpPr>
        <p:spPr>
          <a:xfrm>
            <a:off x="4336210" y="3803943"/>
            <a:ext cx="3519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28</a:t>
            </a:r>
          </a:p>
          <a:p>
            <a:pPr algn="ctr"/>
            <a:r>
              <a:rPr lang="en-US" sz="2800" dirty="0"/>
              <a:t>on- and off-campus courses</a:t>
            </a:r>
          </a:p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C18A1-CB10-4D49-B92C-7FB7E86652E2}"/>
              </a:ext>
            </a:extLst>
          </p:cNvPr>
          <p:cNvSpPr txBox="1"/>
          <p:nvPr/>
        </p:nvSpPr>
        <p:spPr>
          <a:xfrm>
            <a:off x="8205653" y="3803943"/>
            <a:ext cx="2501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239</a:t>
            </a:r>
          </a:p>
          <a:p>
            <a:pPr algn="ctr"/>
            <a:r>
              <a:rPr lang="en-US" sz="2800" dirty="0"/>
              <a:t>on-campus courses only</a:t>
            </a:r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CE124-1F49-5E45-A4B6-6F45E11B8477}"/>
              </a:ext>
            </a:extLst>
          </p:cNvPr>
          <p:cNvSpPr txBox="1"/>
          <p:nvPr/>
        </p:nvSpPr>
        <p:spPr>
          <a:xfrm>
            <a:off x="4601636" y="2354305"/>
            <a:ext cx="2988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384 total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(8.5%)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821AAA-52AD-D747-8D25-F7EF422B6963}"/>
              </a:ext>
            </a:extLst>
          </p:cNvPr>
          <p:cNvGrpSpPr/>
          <p:nvPr/>
        </p:nvGrpSpPr>
        <p:grpSpPr>
          <a:xfrm>
            <a:off x="4886193" y="5158595"/>
            <a:ext cx="5408340" cy="1471776"/>
            <a:chOff x="4886193" y="5158595"/>
            <a:chExt cx="5408340" cy="14717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B1D857-8AB4-8845-BE65-729E358B1455}"/>
                </a:ext>
              </a:extLst>
            </p:cNvPr>
            <p:cNvSpPr txBox="1"/>
            <p:nvPr/>
          </p:nvSpPr>
          <p:spPr>
            <a:xfrm>
              <a:off x="4886193" y="5430042"/>
              <a:ext cx="54083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C00000"/>
                  </a:solidFill>
                </a:rPr>
                <a:t>5.9% of on-campus students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C00000"/>
                  </a:solidFill>
                </a:rPr>
                <a:t>3 majors account for 27%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C00000"/>
                  </a:solidFill>
                </a:rPr>
                <a:t>39 majors have majority students only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4058E5A-989E-F240-8EBC-897ABD221B2B}"/>
                </a:ext>
              </a:extLst>
            </p:cNvPr>
            <p:cNvSpPr/>
            <p:nvPr/>
          </p:nvSpPr>
          <p:spPr>
            <a:xfrm rot="5400000">
              <a:off x="7602746" y="3651845"/>
              <a:ext cx="327799" cy="3341299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7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– 20 Recruitment Events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1837622" y="33155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73040D-7E2B-1B4C-ADF7-604568FE989E}"/>
              </a:ext>
            </a:extLst>
          </p:cNvPr>
          <p:cNvSpPr txBox="1">
            <a:spLocks/>
          </p:cNvSpPr>
          <p:nvPr/>
        </p:nvSpPr>
        <p:spPr>
          <a:xfrm>
            <a:off x="290475" y="2200862"/>
            <a:ext cx="10939549" cy="453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Heartland McNair Conference, Kansas City MO</a:t>
            </a:r>
          </a:p>
          <a:p>
            <a:r>
              <a:rPr lang="en-US" dirty="0"/>
              <a:t>Spelman College, Atlanta GA</a:t>
            </a:r>
          </a:p>
          <a:p>
            <a:r>
              <a:rPr lang="en-US" dirty="0"/>
              <a:t>Within Iowa – Central College (Pella) and </a:t>
            </a:r>
            <a:r>
              <a:rPr lang="en-US" dirty="0" err="1"/>
              <a:t>Loras</a:t>
            </a:r>
            <a:r>
              <a:rPr lang="en-US" dirty="0"/>
              <a:t> College (Dubuque)</a:t>
            </a:r>
          </a:p>
          <a:p>
            <a:r>
              <a:rPr lang="en-US" dirty="0"/>
              <a:t>Pennsylvania State University Behrend, Erie PA; Cleveland State University</a:t>
            </a:r>
          </a:p>
          <a:p>
            <a:r>
              <a:rPr lang="en-US" dirty="0"/>
              <a:t>University of Illinois Chicago Graduate Fair (Chicago schools)</a:t>
            </a:r>
          </a:p>
          <a:p>
            <a:r>
              <a:rPr lang="en-US" dirty="0"/>
              <a:t>Northern California Forum for Diversity – Sonoma State University</a:t>
            </a:r>
          </a:p>
          <a:p>
            <a:r>
              <a:rPr lang="en-US" dirty="0"/>
              <a:t>University of Houston-Downtown (STEM Academy), Houston TX</a:t>
            </a:r>
          </a:p>
          <a:p>
            <a:r>
              <a:rPr lang="en-US" dirty="0"/>
              <a:t>Western and Central Illinois – Bradley, Milliken, Knox, Monmouth, </a:t>
            </a:r>
            <a:r>
              <a:rPr lang="en-US" dirty="0" err="1"/>
              <a:t>Augustana</a:t>
            </a:r>
            <a:endParaRPr lang="en-US" dirty="0"/>
          </a:p>
          <a:p>
            <a:r>
              <a:rPr lang="en-US" dirty="0"/>
              <a:t>University of North Texas McNair Conference, Denton TX</a:t>
            </a:r>
          </a:p>
          <a:p>
            <a:r>
              <a:rPr lang="en-US" dirty="0"/>
              <a:t>Southern California Forum for Diversity – UCLA</a:t>
            </a:r>
          </a:p>
        </p:txBody>
      </p:sp>
    </p:spTree>
    <p:extLst>
      <p:ext uri="{BB962C8B-B14F-4D97-AF65-F5344CB8AC3E}">
        <p14:creationId xmlns:p14="http://schemas.microsoft.com/office/powerpoint/2010/main" val="29583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– 20 Recruitment Events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1837622" y="33155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73040D-7E2B-1B4C-ADF7-604568FE989E}"/>
              </a:ext>
            </a:extLst>
          </p:cNvPr>
          <p:cNvSpPr txBox="1">
            <a:spLocks/>
          </p:cNvSpPr>
          <p:nvPr/>
        </p:nvSpPr>
        <p:spPr>
          <a:xfrm>
            <a:off x="497509" y="2432325"/>
            <a:ext cx="10939549" cy="453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Undergraduates at Iowa State University</a:t>
            </a:r>
          </a:p>
          <a:p>
            <a:endParaRPr lang="en-US" b="1" dirty="0"/>
          </a:p>
          <a:p>
            <a:r>
              <a:rPr lang="en-US" sz="4800" dirty="0"/>
              <a:t>Tuesday October 22, 5 p.m.</a:t>
            </a:r>
          </a:p>
          <a:p>
            <a:r>
              <a:rPr lang="en-US" sz="4800" dirty="0"/>
              <a:t>Wednesday October 23, 5 p.m.</a:t>
            </a:r>
          </a:p>
          <a:p>
            <a:r>
              <a:rPr lang="en-US" sz="4800" dirty="0"/>
              <a:t>Thursday October 24, noon</a:t>
            </a:r>
          </a:p>
        </p:txBody>
      </p:sp>
    </p:spTree>
    <p:extLst>
      <p:ext uri="{BB962C8B-B14F-4D97-AF65-F5344CB8AC3E}">
        <p14:creationId xmlns:p14="http://schemas.microsoft.com/office/powerpoint/2010/main" val="77909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2019 - 20 Recruitment Programs (tentative)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107825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George A. Jackson Student Fellowship and Faculty Award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Ph.D. &amp; </a:t>
            </a:r>
            <a:r>
              <a:rPr lang="en-US" sz="3600" dirty="0" err="1"/>
              <a:t>Ed.D</a:t>
            </a:r>
            <a:r>
              <a:rPr lang="en-US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$30,000 for five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Funding split to be determined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Workshop expected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Funds for professional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Replaces AGEP and GWC programs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C625C-1E9A-DC47-AA81-526128473B73}"/>
              </a:ext>
            </a:extLst>
          </p:cNvPr>
          <p:cNvSpPr/>
          <p:nvPr/>
        </p:nvSpPr>
        <p:spPr>
          <a:xfrm>
            <a:off x="9127552" y="4188123"/>
            <a:ext cx="293298" cy="1626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75307-4275-5345-92E6-7CBD7272C1BB}"/>
              </a:ext>
            </a:extLst>
          </p:cNvPr>
          <p:cNvSpPr/>
          <p:nvPr/>
        </p:nvSpPr>
        <p:spPr>
          <a:xfrm>
            <a:off x="11281419" y="4182642"/>
            <a:ext cx="355349" cy="175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61749-5BED-2F45-95BA-3F761D25CCA3}"/>
              </a:ext>
            </a:extLst>
          </p:cNvPr>
          <p:cNvSpPr/>
          <p:nvPr/>
        </p:nvSpPr>
        <p:spPr>
          <a:xfrm rot="5400000">
            <a:off x="10365344" y="5539470"/>
            <a:ext cx="194370" cy="163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162CEC2-1CF7-5840-9706-D24F295ADC17}"/>
              </a:ext>
            </a:extLst>
          </p:cNvPr>
          <p:cNvSpPr/>
          <p:nvPr/>
        </p:nvSpPr>
        <p:spPr>
          <a:xfrm>
            <a:off x="5450401" y="3118652"/>
            <a:ext cx="3432620" cy="1392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 to all doctoral majors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051264-963B-8C4B-B722-64455F617CD8}"/>
              </a:ext>
            </a:extLst>
          </p:cNvPr>
          <p:cNvGrpSpPr/>
          <p:nvPr/>
        </p:nvGrpSpPr>
        <p:grpSpPr>
          <a:xfrm>
            <a:off x="9016289" y="3436284"/>
            <a:ext cx="2741345" cy="3169343"/>
            <a:chOff x="9016289" y="3436284"/>
            <a:chExt cx="2741345" cy="31693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FD967B-2A78-6247-B5D8-F7F88381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0850" y="3627280"/>
              <a:ext cx="1922621" cy="2702301"/>
            </a:xfrm>
            <a:prstGeom prst="rect">
              <a:avLst/>
            </a:prstGeom>
            <a:noFill/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9EE861-6F7C-D44F-AC42-509F25A88EAC}"/>
                </a:ext>
              </a:extLst>
            </p:cNvPr>
            <p:cNvSpPr/>
            <p:nvPr/>
          </p:nvSpPr>
          <p:spPr>
            <a:xfrm>
              <a:off x="9016289" y="3436284"/>
              <a:ext cx="2741345" cy="3169343"/>
            </a:xfrm>
            <a:prstGeom prst="ellipse">
              <a:avLst/>
            </a:prstGeom>
            <a:noFill/>
            <a:ln w="381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C86B5B-B898-E94A-8A2C-EF18B04D5043}"/>
                </a:ext>
              </a:extLst>
            </p:cNvPr>
            <p:cNvSpPr/>
            <p:nvPr/>
          </p:nvSpPr>
          <p:spPr>
            <a:xfrm>
              <a:off x="9127552" y="4182642"/>
              <a:ext cx="293298" cy="1752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F7A3EA-3780-AC47-A4FB-9DA3DA16F122}"/>
                </a:ext>
              </a:extLst>
            </p:cNvPr>
            <p:cNvSpPr/>
            <p:nvPr/>
          </p:nvSpPr>
          <p:spPr>
            <a:xfrm>
              <a:off x="11297962" y="4182642"/>
              <a:ext cx="293298" cy="1752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4B15DE-791E-B148-978E-72C047C2B60D}"/>
                </a:ext>
              </a:extLst>
            </p:cNvPr>
            <p:cNvSpPr/>
            <p:nvPr/>
          </p:nvSpPr>
          <p:spPr>
            <a:xfrm rot="5400000">
              <a:off x="10315397" y="5759660"/>
              <a:ext cx="268881" cy="1252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90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8971"/>
            <a:ext cx="12192000" cy="16401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2019 - 20 Recruitment Programs (tentative)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4524" y="521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18ABB-9644-CE4A-90CA-3F3662DD3045}"/>
              </a:ext>
            </a:extLst>
          </p:cNvPr>
          <p:cNvGrpSpPr/>
          <p:nvPr/>
        </p:nvGrpSpPr>
        <p:grpSpPr>
          <a:xfrm>
            <a:off x="10044045" y="681518"/>
            <a:ext cx="1587500" cy="1298681"/>
            <a:chOff x="10000503" y="931409"/>
            <a:chExt cx="1587500" cy="1298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0503" y="931409"/>
              <a:ext cx="1567390" cy="10220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B89172-6986-4E48-8A10-B2A7EBC3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0503" y="1925290"/>
              <a:ext cx="1587500" cy="304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A79EBB-2890-D043-AC28-A23D85F798A0}"/>
              </a:ext>
            </a:extLst>
          </p:cNvPr>
          <p:cNvSpPr txBox="1"/>
          <p:nvPr/>
        </p:nvSpPr>
        <p:spPr>
          <a:xfrm>
            <a:off x="560914" y="2514539"/>
            <a:ext cx="74931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Tuition Award for Diversity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Master’s students appointed ½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 to 2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Covers tuition student would pay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648B2002-8CF3-744D-B3C6-17D450E11B36}"/>
              </a:ext>
            </a:extLst>
          </p:cNvPr>
          <p:cNvSpPr/>
          <p:nvPr/>
        </p:nvSpPr>
        <p:spPr>
          <a:xfrm>
            <a:off x="8054056" y="3984460"/>
            <a:ext cx="3432620" cy="1392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 to all master’s majors </a:t>
            </a:r>
          </a:p>
        </p:txBody>
      </p:sp>
    </p:spTree>
    <p:extLst>
      <p:ext uri="{BB962C8B-B14F-4D97-AF65-F5344CB8AC3E}">
        <p14:creationId xmlns:p14="http://schemas.microsoft.com/office/powerpoint/2010/main" val="23872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770</Words>
  <Application>Microsoft Office PowerPoint</Application>
  <PresentationFormat>Widescreen</PresentationFormat>
  <Paragraphs>168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William R [G COL]</dc:creator>
  <cp:lastModifiedBy>Strand, Judith K [G COL]</cp:lastModifiedBy>
  <cp:revision>47</cp:revision>
  <cp:lastPrinted>2019-02-03T20:59:04Z</cp:lastPrinted>
  <dcterms:created xsi:type="dcterms:W3CDTF">2019-02-03T19:52:11Z</dcterms:created>
  <dcterms:modified xsi:type="dcterms:W3CDTF">2019-09-18T18:44:39Z</dcterms:modified>
</cp:coreProperties>
</file>