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6" r:id="rId1"/>
  </p:sldMasterIdLst>
  <p:sldIdLst>
    <p:sldId id="256" r:id="rId2"/>
    <p:sldId id="257" r:id="rId3"/>
    <p:sldId id="258" r:id="rId4"/>
    <p:sldId id="259" r:id="rId5"/>
    <p:sldId id="261" r:id="rId6"/>
    <p:sldId id="262" r:id="rId7"/>
    <p:sldId id="266" r:id="rId8"/>
    <p:sldId id="267" r:id="rId9"/>
    <p:sldId id="269" r:id="rId10"/>
    <p:sldId id="268" r:id="rId11"/>
    <p:sldId id="263"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snapToGrid="0" snapToObjects="1">
      <p:cViewPr varScale="1">
        <p:scale>
          <a:sx n="124" d="100"/>
          <a:sy n="124" d="100"/>
        </p:scale>
        <p:origin x="64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smtClean="0"/>
              <a:pPr/>
              <a:t>12/6/17</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smtClean="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91541967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12/6/17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505443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12/6/17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38390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12/6/17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885597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smtClean="0"/>
              <a:pPr/>
              <a:t>12/6/17</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967206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12/6/17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063381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12/6/17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689577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12/6/17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551820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12/6/17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608049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smtClean="0"/>
              <a:pPr/>
              <a:t>12/6/17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1190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smtClean="0"/>
              <a:pPr/>
              <a:t>12/6/17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237419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smtClean="0"/>
              <a:pPr/>
              <a:t>12/6/17</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smtClean="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725366"/>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GradUATE</a:t>
            </a:r>
            <a:r>
              <a:rPr lang="en-US" dirty="0" smtClean="0"/>
              <a:t> COUNCIL</a:t>
            </a:r>
            <a:endParaRPr lang="en-US" dirty="0"/>
          </a:p>
        </p:txBody>
      </p:sp>
      <p:sp>
        <p:nvSpPr>
          <p:cNvPr id="3" name="Subtitle 2"/>
          <p:cNvSpPr>
            <a:spLocks noGrp="1"/>
          </p:cNvSpPr>
          <p:nvPr>
            <p:ph type="subTitle" idx="1"/>
          </p:nvPr>
        </p:nvSpPr>
        <p:spPr/>
        <p:txBody>
          <a:bodyPr/>
          <a:lstStyle/>
          <a:p>
            <a:r>
              <a:rPr lang="en-US" dirty="0" smtClean="0"/>
              <a:t>December 6, </a:t>
            </a:r>
            <a:r>
              <a:rPr lang="en-US" dirty="0" smtClean="0"/>
              <a:t>2017</a:t>
            </a:r>
            <a:endParaRPr lang="en-US" dirty="0"/>
          </a:p>
        </p:txBody>
      </p:sp>
    </p:spTree>
    <p:extLst>
      <p:ext uri="{BB962C8B-B14F-4D97-AF65-F5344CB8AC3E}">
        <p14:creationId xmlns:p14="http://schemas.microsoft.com/office/powerpoint/2010/main" val="8804674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Items?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838590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Schedule</a:t>
            </a:r>
            <a:endParaRPr lang="en-US" dirty="0"/>
          </a:p>
        </p:txBody>
      </p:sp>
      <p:sp>
        <p:nvSpPr>
          <p:cNvPr id="3" name="Content Placeholder 2"/>
          <p:cNvSpPr>
            <a:spLocks noGrp="1"/>
          </p:cNvSpPr>
          <p:nvPr>
            <p:ph idx="1"/>
          </p:nvPr>
        </p:nvSpPr>
        <p:spPr/>
        <p:txBody>
          <a:bodyPr>
            <a:normAutofit/>
          </a:bodyPr>
          <a:lstStyle/>
          <a:p>
            <a:r>
              <a:rPr lang="en-US" b="1" dirty="0"/>
              <a:t>All meetings will be in 3150 </a:t>
            </a:r>
            <a:r>
              <a:rPr lang="en-US" b="1" dirty="0" err="1"/>
              <a:t>Beardshear</a:t>
            </a:r>
            <a:r>
              <a:rPr lang="en-US" b="1" dirty="0"/>
              <a:t> Hall from 4:15-5:30</a:t>
            </a:r>
            <a:r>
              <a:rPr lang="en-US" b="1" dirty="0" smtClean="0"/>
              <a:t>.</a:t>
            </a:r>
          </a:p>
          <a:p>
            <a:endParaRPr lang="en-US" dirty="0"/>
          </a:p>
          <a:p>
            <a:r>
              <a:rPr lang="en-US" dirty="0" smtClean="0"/>
              <a:t>Special Meeting: Chapter 9 Wednesday, Dec. 13</a:t>
            </a:r>
          </a:p>
          <a:p>
            <a:r>
              <a:rPr lang="en-US" dirty="0" smtClean="0"/>
              <a:t>Wednesday, Jan 17</a:t>
            </a:r>
          </a:p>
          <a:p>
            <a:r>
              <a:rPr lang="en-US" dirty="0" smtClean="0"/>
              <a:t>Wednesday</a:t>
            </a:r>
            <a:r>
              <a:rPr lang="en-US" dirty="0"/>
              <a:t>, Feb 21</a:t>
            </a:r>
          </a:p>
          <a:p>
            <a:r>
              <a:rPr lang="en-US" dirty="0"/>
              <a:t>Wednesday, Mar 21</a:t>
            </a:r>
          </a:p>
          <a:p>
            <a:r>
              <a:rPr lang="en-US" dirty="0"/>
              <a:t>Wednesday, April 18</a:t>
            </a:r>
          </a:p>
        </p:txBody>
      </p:sp>
    </p:spTree>
    <p:extLst>
      <p:ext uri="{BB962C8B-B14F-4D97-AF65-F5344CB8AC3E}">
        <p14:creationId xmlns:p14="http://schemas.microsoft.com/office/powerpoint/2010/main" val="728175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Call to Order</a:t>
            </a:r>
            <a:endParaRPr lang="en-US" dirty="0"/>
          </a:p>
        </p:txBody>
      </p:sp>
      <p:sp>
        <p:nvSpPr>
          <p:cNvPr id="3" name="Content Placeholder 2"/>
          <p:cNvSpPr>
            <a:spLocks noGrp="1"/>
          </p:cNvSpPr>
          <p:nvPr>
            <p:ph idx="1"/>
          </p:nvPr>
        </p:nvSpPr>
        <p:spPr/>
        <p:txBody>
          <a:bodyPr/>
          <a:lstStyle/>
          <a:p>
            <a:r>
              <a:rPr lang="en-US" dirty="0" smtClean="0"/>
              <a:t>Welcome, Steven </a:t>
            </a:r>
            <a:r>
              <a:rPr lang="en-US" dirty="0" err="1" smtClean="0"/>
              <a:t>Lonergan</a:t>
            </a:r>
            <a:r>
              <a:rPr lang="en-US" dirty="0" smtClean="0"/>
              <a:t>, Chair</a:t>
            </a:r>
          </a:p>
          <a:p>
            <a:r>
              <a:rPr lang="en-US" dirty="0" smtClean="0"/>
              <a:t>Introductions</a:t>
            </a:r>
          </a:p>
          <a:p>
            <a:r>
              <a:rPr lang="en-US" dirty="0" smtClean="0"/>
              <a:t>Seating of Substitute Council Members</a:t>
            </a:r>
          </a:p>
        </p:txBody>
      </p:sp>
    </p:spTree>
    <p:extLst>
      <p:ext uri="{BB962C8B-B14F-4D97-AF65-F5344CB8AC3E}">
        <p14:creationId xmlns:p14="http://schemas.microsoft.com/office/powerpoint/2010/main" val="20048407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Consent Agenda</a:t>
            </a:r>
            <a:endParaRPr lang="en-US" dirty="0"/>
          </a:p>
        </p:txBody>
      </p:sp>
      <p:sp>
        <p:nvSpPr>
          <p:cNvPr id="3" name="Content Placeholder 2"/>
          <p:cNvSpPr>
            <a:spLocks noGrp="1"/>
          </p:cNvSpPr>
          <p:nvPr>
            <p:ph idx="1"/>
          </p:nvPr>
        </p:nvSpPr>
        <p:spPr/>
        <p:txBody>
          <a:bodyPr>
            <a:normAutofit/>
          </a:bodyPr>
          <a:lstStyle/>
          <a:p>
            <a:r>
              <a:rPr lang="en-US" dirty="0" smtClean="0"/>
              <a:t>Minutes of </a:t>
            </a:r>
            <a:r>
              <a:rPr lang="en-US" dirty="0" smtClean="0"/>
              <a:t>November 15, </a:t>
            </a:r>
            <a:r>
              <a:rPr lang="en-US" dirty="0" smtClean="0"/>
              <a:t>2017 meeting</a:t>
            </a:r>
          </a:p>
          <a:p>
            <a:r>
              <a:rPr lang="en-US" dirty="0" smtClean="0"/>
              <a:t>Agenda for current </a:t>
            </a:r>
            <a:r>
              <a:rPr lang="en-US" dirty="0" smtClean="0"/>
              <a:t>meeting</a:t>
            </a:r>
            <a:endParaRPr lang="en-US" dirty="0" smtClean="0"/>
          </a:p>
          <a:p>
            <a:r>
              <a:rPr lang="en-US" dirty="0" smtClean="0"/>
              <a:t>GFMC report</a:t>
            </a:r>
            <a:endParaRPr lang="en-US" dirty="0"/>
          </a:p>
        </p:txBody>
      </p:sp>
    </p:spTree>
    <p:extLst>
      <p:ext uri="{BB962C8B-B14F-4D97-AF65-F5344CB8AC3E}">
        <p14:creationId xmlns:p14="http://schemas.microsoft.com/office/powerpoint/2010/main" val="9765307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Announcements and Remarks	</a:t>
            </a:r>
            <a:endParaRPr lang="en-US" dirty="0"/>
          </a:p>
        </p:txBody>
      </p:sp>
      <p:sp>
        <p:nvSpPr>
          <p:cNvPr id="3" name="Content Placeholder 2"/>
          <p:cNvSpPr>
            <a:spLocks noGrp="1"/>
          </p:cNvSpPr>
          <p:nvPr>
            <p:ph idx="1"/>
          </p:nvPr>
        </p:nvSpPr>
        <p:spPr/>
        <p:txBody>
          <a:bodyPr/>
          <a:lstStyle/>
          <a:p>
            <a:r>
              <a:rPr lang="en-US" dirty="0" smtClean="0"/>
              <a:t>Graduate Council Chair, Steven </a:t>
            </a:r>
            <a:r>
              <a:rPr lang="en-US" dirty="0" err="1" smtClean="0"/>
              <a:t>Lonergan</a:t>
            </a:r>
            <a:r>
              <a:rPr lang="en-US" dirty="0" smtClean="0"/>
              <a:t>: No report</a:t>
            </a:r>
            <a:endParaRPr lang="en-US" dirty="0" smtClean="0"/>
          </a:p>
          <a:p>
            <a:r>
              <a:rPr lang="en-US" dirty="0" smtClean="0"/>
              <a:t>Dean </a:t>
            </a:r>
            <a:r>
              <a:rPr lang="en-US" dirty="0" smtClean="0"/>
              <a:t>of Graduate College, William Graves: No report</a:t>
            </a:r>
          </a:p>
          <a:p>
            <a:r>
              <a:rPr lang="en-US" dirty="0" smtClean="0"/>
              <a:t>Assistant Dean of Graduate College, Craig </a:t>
            </a:r>
            <a:r>
              <a:rPr lang="en-US" dirty="0" smtClean="0"/>
              <a:t>Ogilvie</a:t>
            </a:r>
            <a:endParaRPr lang="en-US" dirty="0" smtClean="0"/>
          </a:p>
          <a:p>
            <a:r>
              <a:rPr lang="en-US" dirty="0" smtClean="0"/>
              <a:t>Graduate College </a:t>
            </a:r>
            <a:r>
              <a:rPr lang="en-US" dirty="0" smtClean="0"/>
              <a:t>Office, Judy </a:t>
            </a:r>
            <a:r>
              <a:rPr lang="en-US" dirty="0" smtClean="0"/>
              <a:t>Strand</a:t>
            </a:r>
            <a:endParaRPr lang="en-US" dirty="0"/>
          </a:p>
        </p:txBody>
      </p:sp>
    </p:spTree>
    <p:extLst>
      <p:ext uri="{BB962C8B-B14F-4D97-AF65-F5344CB8AC3E}">
        <p14:creationId xmlns:p14="http://schemas.microsoft.com/office/powerpoint/2010/main" val="1835217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Old Business</a:t>
            </a:r>
            <a:endParaRPr lang="en-US" dirty="0"/>
          </a:p>
        </p:txBody>
      </p:sp>
      <p:sp>
        <p:nvSpPr>
          <p:cNvPr id="3" name="Content Placeholder 2"/>
          <p:cNvSpPr>
            <a:spLocks noGrp="1"/>
          </p:cNvSpPr>
          <p:nvPr>
            <p:ph idx="1"/>
          </p:nvPr>
        </p:nvSpPr>
        <p:spPr/>
        <p:txBody>
          <a:bodyPr/>
          <a:lstStyle/>
          <a:p>
            <a:r>
              <a:rPr lang="en-US" dirty="0" smtClean="0"/>
              <a:t>Chapter </a:t>
            </a:r>
            <a:r>
              <a:rPr lang="en-US" dirty="0" smtClean="0"/>
              <a:t>9</a:t>
            </a:r>
            <a:r>
              <a:rPr lang="en-US" dirty="0"/>
              <a:t> </a:t>
            </a:r>
            <a:r>
              <a:rPr lang="en-US" dirty="0" smtClean="0"/>
              <a:t>Revisions</a:t>
            </a:r>
          </a:p>
          <a:p>
            <a:r>
              <a:rPr lang="en-US" dirty="0"/>
              <a:t>Meeting on December 13 with Mike Norton, Legal Counsel, 3150 </a:t>
            </a:r>
            <a:r>
              <a:rPr lang="en-US" dirty="0" err="1"/>
              <a:t>Beardshear</a:t>
            </a:r>
            <a:r>
              <a:rPr lang="en-US" dirty="0"/>
              <a:t>, 4:00 p.m.  Chapter 9 revisions are available on the Graduate Council docket.</a:t>
            </a:r>
          </a:p>
          <a:p>
            <a:r>
              <a:rPr lang="en-US" dirty="0"/>
              <a:t>Meeting on December 14 with Dr. Graves and graduate students and Graduate Council,  1102 Pearson Hall, 3 – 4 p.m.</a:t>
            </a:r>
            <a:r>
              <a:rPr lang="en-US" dirty="0"/>
              <a:t> </a:t>
            </a:r>
            <a:endParaRPr lang="en-US" dirty="0" smtClean="0"/>
          </a:p>
        </p:txBody>
      </p:sp>
    </p:spTree>
    <p:extLst>
      <p:ext uri="{BB962C8B-B14F-4D97-AF65-F5344CB8AC3E}">
        <p14:creationId xmlns:p14="http://schemas.microsoft.com/office/powerpoint/2010/main" val="711037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Business</a:t>
            </a:r>
            <a:endParaRPr lang="en-US" dirty="0"/>
          </a:p>
        </p:txBody>
      </p:sp>
      <p:sp>
        <p:nvSpPr>
          <p:cNvPr id="3" name="Content Placeholder 2"/>
          <p:cNvSpPr>
            <a:spLocks noGrp="1"/>
          </p:cNvSpPr>
          <p:nvPr>
            <p:ph idx="1"/>
          </p:nvPr>
        </p:nvSpPr>
        <p:spPr>
          <a:xfrm>
            <a:off x="1371600" y="1623317"/>
            <a:ext cx="9724490" cy="4244083"/>
          </a:xfrm>
        </p:spPr>
        <p:txBody>
          <a:bodyPr>
            <a:normAutofit/>
          </a:bodyPr>
          <a:lstStyle/>
          <a:p>
            <a:r>
              <a:rPr lang="en-US" dirty="0" smtClean="0"/>
              <a:t>None</a:t>
            </a:r>
          </a:p>
        </p:txBody>
      </p:sp>
    </p:spTree>
    <p:extLst>
      <p:ext uri="{BB962C8B-B14F-4D97-AF65-F5344CB8AC3E}">
        <p14:creationId xmlns:p14="http://schemas.microsoft.com/office/powerpoint/2010/main" val="676384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Committee and Subcommittee reports</a:t>
            </a:r>
            <a:endParaRPr lang="en-US" dirty="0"/>
          </a:p>
        </p:txBody>
      </p:sp>
      <p:sp>
        <p:nvSpPr>
          <p:cNvPr id="3" name="Content Placeholder 2"/>
          <p:cNvSpPr>
            <a:spLocks noGrp="1"/>
          </p:cNvSpPr>
          <p:nvPr>
            <p:ph idx="1"/>
          </p:nvPr>
        </p:nvSpPr>
        <p:spPr>
          <a:xfrm>
            <a:off x="1371600" y="1602769"/>
            <a:ext cx="9703942" cy="4264631"/>
          </a:xfrm>
        </p:spPr>
        <p:txBody>
          <a:bodyPr>
            <a:normAutofit/>
          </a:bodyPr>
          <a:lstStyle/>
          <a:p>
            <a:r>
              <a:rPr lang="en-US" dirty="0"/>
              <a:t>Outside committee member committee: </a:t>
            </a:r>
            <a:r>
              <a:rPr lang="en-US" dirty="0" smtClean="0"/>
              <a:t>Gottesman, chair </a:t>
            </a:r>
          </a:p>
          <a:p>
            <a:r>
              <a:rPr lang="en-US" dirty="0"/>
              <a:t>Double Degree Committee:  Carlton </a:t>
            </a:r>
            <a:r>
              <a:rPr lang="en-US" dirty="0" err="1"/>
              <a:t>Basmajian</a:t>
            </a:r>
            <a:r>
              <a:rPr lang="en-US" dirty="0"/>
              <a:t> (chair</a:t>
            </a:r>
            <a:r>
              <a:rPr lang="en-US" dirty="0" smtClean="0"/>
              <a:t>)</a:t>
            </a:r>
          </a:p>
          <a:p>
            <a:pPr lvl="1"/>
            <a:r>
              <a:rPr lang="en-US" dirty="0" smtClean="0"/>
              <a:t>Report and proposal in Docket</a:t>
            </a:r>
          </a:p>
          <a:p>
            <a:pPr lvl="1"/>
            <a:endParaRPr lang="en-US" dirty="0" smtClean="0"/>
          </a:p>
          <a:p>
            <a:pPr marL="0" lvl="0" indent="0" eaLnBrk="0" fontAlgn="base" hangingPunct="0">
              <a:lnSpc>
                <a:spcPct val="100000"/>
              </a:lnSpc>
              <a:spcBef>
                <a:spcPct val="0"/>
              </a:spcBef>
              <a:spcAft>
                <a:spcPct val="0"/>
              </a:spcAft>
              <a:buNone/>
            </a:pPr>
            <a:r>
              <a:rPr lang="en-US" altLang="en-US" sz="1800" dirty="0">
                <a:solidFill>
                  <a:schemeClr val="tx1"/>
                </a:solidFill>
                <a:latin typeface="Arial" charset="0"/>
              </a:rPr>
              <a:t>1) The total credits for any double degree must be at least 48 credits, all of which 24 are non-overlapping (there must be at least 24 stand-alone credits for each major).</a:t>
            </a:r>
          </a:p>
          <a:p>
            <a:pPr marL="0" lvl="0" indent="0" eaLnBrk="0" fontAlgn="base" hangingPunct="0">
              <a:lnSpc>
                <a:spcPct val="100000"/>
              </a:lnSpc>
              <a:spcBef>
                <a:spcPct val="0"/>
              </a:spcBef>
              <a:spcAft>
                <a:spcPct val="0"/>
              </a:spcAft>
              <a:buNone/>
            </a:pPr>
            <a:r>
              <a:rPr lang="en-US" altLang="en-US" sz="1800" dirty="0">
                <a:solidFill>
                  <a:schemeClr val="tx1"/>
                </a:solidFill>
                <a:latin typeface="Arial" charset="0"/>
              </a:rPr>
              <a:t>2) Total credits must equal at least 75% of the sum of credits from each both separate degrees. </a:t>
            </a:r>
          </a:p>
          <a:p>
            <a:pPr marL="0" lvl="0" indent="0" eaLnBrk="0" fontAlgn="base" hangingPunct="0">
              <a:lnSpc>
                <a:spcPct val="100000"/>
              </a:lnSpc>
              <a:spcBef>
                <a:spcPct val="0"/>
              </a:spcBef>
              <a:spcAft>
                <a:spcPct val="0"/>
              </a:spcAft>
              <a:buNone/>
            </a:pPr>
            <a:r>
              <a:rPr lang="en-US" altLang="en-US" sz="1800" dirty="0">
                <a:solidFill>
                  <a:schemeClr val="tx1"/>
                </a:solidFill>
                <a:latin typeface="Arial" charset="0"/>
              </a:rPr>
              <a:t>3) This change would affect any new proposed double degrees. </a:t>
            </a:r>
          </a:p>
          <a:p>
            <a:pPr marL="0" lvl="0" indent="0" eaLnBrk="0" fontAlgn="base" hangingPunct="0">
              <a:lnSpc>
                <a:spcPct val="100000"/>
              </a:lnSpc>
              <a:spcBef>
                <a:spcPct val="0"/>
              </a:spcBef>
              <a:spcAft>
                <a:spcPct val="0"/>
              </a:spcAft>
              <a:buNone/>
            </a:pPr>
            <a:r>
              <a:rPr lang="en-US" altLang="en-US" sz="1800" dirty="0">
                <a:solidFill>
                  <a:schemeClr val="tx1"/>
                </a:solidFill>
                <a:latin typeface="Arial" charset="0"/>
              </a:rPr>
              <a:t>4) For existing double degree programs that fall below this new threshold, programs administering those degrees would need to adjust the total credits required or justify why existing credit totals should be below the new threshold.</a:t>
            </a:r>
          </a:p>
          <a:p>
            <a:pPr lvl="1"/>
            <a:endParaRPr lang="en-US" dirty="0" smtClean="0"/>
          </a:p>
        </p:txBody>
      </p:sp>
    </p:spTree>
    <p:extLst>
      <p:ext uri="{BB962C8B-B14F-4D97-AF65-F5344CB8AC3E}">
        <p14:creationId xmlns:p14="http://schemas.microsoft.com/office/powerpoint/2010/main" val="583971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Committee </a:t>
            </a:r>
            <a:r>
              <a:rPr lang="en-US" dirty="0" smtClean="0"/>
              <a:t>and Subcommittee reports</a:t>
            </a:r>
            <a:endParaRPr lang="en-US" dirty="0"/>
          </a:p>
        </p:txBody>
      </p:sp>
      <p:sp>
        <p:nvSpPr>
          <p:cNvPr id="3" name="Content Placeholder 2"/>
          <p:cNvSpPr>
            <a:spLocks noGrp="1"/>
          </p:cNvSpPr>
          <p:nvPr>
            <p:ph idx="1"/>
          </p:nvPr>
        </p:nvSpPr>
        <p:spPr/>
        <p:txBody>
          <a:bodyPr>
            <a:normAutofit/>
          </a:bodyPr>
          <a:lstStyle/>
          <a:p>
            <a:r>
              <a:rPr lang="en-US" dirty="0"/>
              <a:t>Expired Course Committee : Dobbs (chair), Weston, Speer</a:t>
            </a:r>
          </a:p>
          <a:p>
            <a:pPr lvl="1"/>
            <a:r>
              <a:rPr lang="en-US" dirty="0" smtClean="0"/>
              <a:t>Report in Docket</a:t>
            </a:r>
          </a:p>
          <a:p>
            <a:pPr lvl="1"/>
            <a:r>
              <a:rPr lang="en-US" dirty="0"/>
              <a:t>Ph.D. students may use any number of credits up to ten years old and up to 36 credits that are more than eleven years old at the discretion of their POS committee and the DOGE, so long as no more than twelve of those credits are more than sixteen years old. Credits more than sixteen years old must have been earned in the completion of a previous graduate degree, and the student must have professionally engaged in the discipline continuously since the prior graduate degree was earned. Coursework that does not meet these stipulations may not be used without documented extenuating circumstances and petition to the Graduate College. </a:t>
            </a:r>
            <a:endParaRPr lang="en-US" dirty="0"/>
          </a:p>
          <a:p>
            <a:pPr lvl="1"/>
            <a:endParaRPr lang="en-US" dirty="0"/>
          </a:p>
          <a:p>
            <a:endParaRPr lang="en-US" dirty="0" smtClean="0"/>
          </a:p>
        </p:txBody>
      </p:sp>
    </p:spTree>
    <p:extLst>
      <p:ext uri="{BB962C8B-B14F-4D97-AF65-F5344CB8AC3E}">
        <p14:creationId xmlns:p14="http://schemas.microsoft.com/office/powerpoint/2010/main" val="143442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Committee </a:t>
            </a:r>
            <a:r>
              <a:rPr lang="en-US" dirty="0" smtClean="0"/>
              <a:t>and Subcommittee reports</a:t>
            </a:r>
            <a:endParaRPr lang="en-US" dirty="0"/>
          </a:p>
        </p:txBody>
      </p:sp>
      <p:sp>
        <p:nvSpPr>
          <p:cNvPr id="3" name="Content Placeholder 2"/>
          <p:cNvSpPr>
            <a:spLocks noGrp="1"/>
          </p:cNvSpPr>
          <p:nvPr>
            <p:ph idx="1"/>
          </p:nvPr>
        </p:nvSpPr>
        <p:spPr/>
        <p:txBody>
          <a:bodyPr>
            <a:normAutofit/>
          </a:bodyPr>
          <a:lstStyle/>
          <a:p>
            <a:r>
              <a:rPr lang="en-US" dirty="0" smtClean="0"/>
              <a:t>Admission Status committee (</a:t>
            </a:r>
            <a:r>
              <a:rPr lang="en-US" dirty="0" err="1" smtClean="0"/>
              <a:t>Marquart</a:t>
            </a:r>
            <a:r>
              <a:rPr lang="en-US" dirty="0" smtClean="0"/>
              <a:t>, chair)</a:t>
            </a:r>
          </a:p>
          <a:p>
            <a:pPr lvl="1"/>
            <a:r>
              <a:rPr lang="en-US" dirty="0" smtClean="0"/>
              <a:t>Discussion regarding removal of status (vote?) </a:t>
            </a:r>
          </a:p>
          <a:p>
            <a:pPr lvl="1"/>
            <a:r>
              <a:rPr lang="en-US" dirty="0" smtClean="0"/>
              <a:t>Discussion regarding operational issues and appeals (Strand)</a:t>
            </a:r>
            <a:endParaRPr lang="en-US" dirty="0"/>
          </a:p>
          <a:p>
            <a:pPr lvl="1"/>
            <a:endParaRPr lang="en-US" dirty="0"/>
          </a:p>
          <a:p>
            <a:r>
              <a:rPr lang="en-US" dirty="0" smtClean="0"/>
              <a:t>Graduate Faculty Membership Committee (</a:t>
            </a:r>
            <a:r>
              <a:rPr lang="en-US" dirty="0" err="1" smtClean="0"/>
              <a:t>Riney-Kerhrberg</a:t>
            </a:r>
            <a:r>
              <a:rPr lang="en-US" dirty="0" smtClean="0"/>
              <a:t>, chair)</a:t>
            </a:r>
          </a:p>
          <a:p>
            <a:pPr lvl="1"/>
            <a:r>
              <a:rPr lang="en-US" dirty="0" smtClean="0"/>
              <a:t>Update on process and discussion about POSC committee member composition</a:t>
            </a:r>
          </a:p>
        </p:txBody>
      </p:sp>
    </p:spTree>
    <p:extLst>
      <p:ext uri="{BB962C8B-B14F-4D97-AF65-F5344CB8AC3E}">
        <p14:creationId xmlns:p14="http://schemas.microsoft.com/office/powerpoint/2010/main" val="2079816537"/>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majorFont>
      <a:minorFont>
        <a:latin typeface="Franklin Gothic Book" panose="020B0503020102020204"/>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629</TotalTime>
  <Words>487</Words>
  <Application>Microsoft Macintosh PowerPoint</Application>
  <PresentationFormat>Widescreen</PresentationFormat>
  <Paragraphs>50</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Franklin Gothic Book</vt:lpstr>
      <vt:lpstr>Arial</vt:lpstr>
      <vt:lpstr>Crop</vt:lpstr>
      <vt:lpstr>GradUATE COUNCIL</vt:lpstr>
      <vt:lpstr>Call to Order</vt:lpstr>
      <vt:lpstr>Consent Agenda</vt:lpstr>
      <vt:lpstr>Announcements and Remarks </vt:lpstr>
      <vt:lpstr>Old Business</vt:lpstr>
      <vt:lpstr>New Business</vt:lpstr>
      <vt:lpstr>Committee and Subcommittee reports</vt:lpstr>
      <vt:lpstr>Committee and Subcommittee reports</vt:lpstr>
      <vt:lpstr>Committee and Subcommittee reports</vt:lpstr>
      <vt:lpstr>Other Items?</vt:lpstr>
      <vt:lpstr>Meeting Schedule</vt:lpstr>
    </vt:vector>
  </TitlesOfParts>
  <Company/>
  <LinksUpToDate>false</LinksUpToDate>
  <SharedDoc>false</SharedDoc>
  <HyperlinksChanged>false</HyperlinksChanged>
  <AppVersion>15.0024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GradUATE COUNCIL</dc:title>
  <dc:creator>Microsoft Office User</dc:creator>
  <cp:lastModifiedBy>Microsoft Office User</cp:lastModifiedBy>
  <cp:revision>29</cp:revision>
  <dcterms:created xsi:type="dcterms:W3CDTF">2017-08-30T18:27:53Z</dcterms:created>
  <dcterms:modified xsi:type="dcterms:W3CDTF">2017-12-06T19:55:22Z</dcterms:modified>
</cp:coreProperties>
</file>