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7" r:id="rId3"/>
    <p:sldId id="258" r:id="rId4"/>
    <p:sldId id="259" r:id="rId5"/>
    <p:sldId id="261" r:id="rId6"/>
    <p:sldId id="262" r:id="rId7"/>
    <p:sldId id="266" r:id="rId8"/>
    <p:sldId id="269" r:id="rId9"/>
    <p:sldId id="268"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2/21/18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154196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2/21/18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0544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2/21/18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839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2/21/18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8559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2/21/18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6720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2/21/18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63381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2/21/18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8957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2/21/18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5182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2/21/18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0804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2/21/18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1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2/21/18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3741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2/21/18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253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Graduate COUNCIL</a:t>
            </a:r>
            <a:endParaRPr lang="en-US" dirty="0"/>
          </a:p>
        </p:txBody>
      </p:sp>
      <p:sp>
        <p:nvSpPr>
          <p:cNvPr id="3" name="Subtitle 2"/>
          <p:cNvSpPr>
            <a:spLocks noGrp="1"/>
          </p:cNvSpPr>
          <p:nvPr>
            <p:ph type="subTitle" idx="1"/>
          </p:nvPr>
        </p:nvSpPr>
        <p:spPr/>
        <p:txBody>
          <a:bodyPr/>
          <a:lstStyle/>
          <a:p>
            <a:r>
              <a:rPr lang="en-US" dirty="0" smtClean="0"/>
              <a:t>February 21, </a:t>
            </a:r>
            <a:r>
              <a:rPr lang="en-US" dirty="0" smtClean="0"/>
              <a:t>2018</a:t>
            </a:r>
            <a:endParaRPr lang="en-US" dirty="0"/>
          </a:p>
        </p:txBody>
      </p:sp>
    </p:spTree>
    <p:extLst>
      <p:ext uri="{BB962C8B-B14F-4D97-AF65-F5344CB8AC3E}">
        <p14:creationId xmlns:p14="http://schemas.microsoft.com/office/powerpoint/2010/main" val="880467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p:txBody>
          <a:bodyPr>
            <a:normAutofit/>
          </a:bodyPr>
          <a:lstStyle/>
          <a:p>
            <a:r>
              <a:rPr lang="en-US" b="1" dirty="0"/>
              <a:t>All meetings will be in 3150 </a:t>
            </a:r>
            <a:r>
              <a:rPr lang="en-US" b="1" dirty="0" err="1"/>
              <a:t>Beardshear</a:t>
            </a:r>
            <a:r>
              <a:rPr lang="en-US" b="1" dirty="0"/>
              <a:t> Hall from 4:15-5:30</a:t>
            </a:r>
            <a:r>
              <a:rPr lang="en-US" b="1" dirty="0" smtClean="0"/>
              <a:t>.</a:t>
            </a:r>
          </a:p>
          <a:p>
            <a:endParaRPr lang="en-US" dirty="0" smtClean="0"/>
          </a:p>
          <a:p>
            <a:r>
              <a:rPr lang="en-US" dirty="0" smtClean="0"/>
              <a:t>Wednesday</a:t>
            </a:r>
            <a:r>
              <a:rPr lang="en-US" dirty="0"/>
              <a:t>, Mar 21</a:t>
            </a:r>
          </a:p>
          <a:p>
            <a:r>
              <a:rPr lang="en-US" dirty="0"/>
              <a:t>Wednesday, April 18</a:t>
            </a:r>
          </a:p>
        </p:txBody>
      </p:sp>
    </p:spTree>
    <p:extLst>
      <p:ext uri="{BB962C8B-B14F-4D97-AF65-F5344CB8AC3E}">
        <p14:creationId xmlns:p14="http://schemas.microsoft.com/office/powerpoint/2010/main" val="72817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to Order</a:t>
            </a:r>
            <a:endParaRPr lang="en-US" dirty="0"/>
          </a:p>
        </p:txBody>
      </p:sp>
      <p:sp>
        <p:nvSpPr>
          <p:cNvPr id="3" name="Content Placeholder 2"/>
          <p:cNvSpPr>
            <a:spLocks noGrp="1"/>
          </p:cNvSpPr>
          <p:nvPr>
            <p:ph idx="1"/>
          </p:nvPr>
        </p:nvSpPr>
        <p:spPr/>
        <p:txBody>
          <a:bodyPr/>
          <a:lstStyle/>
          <a:p>
            <a:r>
              <a:rPr lang="en-US" dirty="0" smtClean="0"/>
              <a:t>Welcome, Steven </a:t>
            </a:r>
            <a:r>
              <a:rPr lang="en-US" dirty="0" err="1" smtClean="0"/>
              <a:t>Lonergan</a:t>
            </a:r>
            <a:r>
              <a:rPr lang="en-US" dirty="0" smtClean="0"/>
              <a:t>, Chair</a:t>
            </a:r>
          </a:p>
          <a:p>
            <a:r>
              <a:rPr lang="en-US" dirty="0" smtClean="0"/>
              <a:t>Introductions</a:t>
            </a:r>
          </a:p>
          <a:p>
            <a:r>
              <a:rPr lang="en-US" dirty="0" smtClean="0"/>
              <a:t>Seating of Substitute Council Members</a:t>
            </a:r>
          </a:p>
        </p:txBody>
      </p:sp>
    </p:spTree>
    <p:extLst>
      <p:ext uri="{BB962C8B-B14F-4D97-AF65-F5344CB8AC3E}">
        <p14:creationId xmlns:p14="http://schemas.microsoft.com/office/powerpoint/2010/main" val="2004840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Agenda</a:t>
            </a:r>
            <a:endParaRPr lang="en-US" dirty="0"/>
          </a:p>
        </p:txBody>
      </p:sp>
      <p:sp>
        <p:nvSpPr>
          <p:cNvPr id="3" name="Content Placeholder 2"/>
          <p:cNvSpPr>
            <a:spLocks noGrp="1"/>
          </p:cNvSpPr>
          <p:nvPr>
            <p:ph idx="1"/>
          </p:nvPr>
        </p:nvSpPr>
        <p:spPr>
          <a:xfrm>
            <a:off x="1371600" y="1546260"/>
            <a:ext cx="9405991" cy="4957282"/>
          </a:xfrm>
        </p:spPr>
        <p:txBody>
          <a:bodyPr>
            <a:normAutofit/>
          </a:bodyPr>
          <a:lstStyle/>
          <a:p>
            <a:r>
              <a:rPr lang="en-US" dirty="0" smtClean="0"/>
              <a:t>Minutes of </a:t>
            </a:r>
            <a:r>
              <a:rPr lang="en-US" dirty="0" smtClean="0"/>
              <a:t>January 17 </a:t>
            </a:r>
            <a:r>
              <a:rPr lang="en-US" dirty="0" smtClean="0"/>
              <a:t>meeting</a:t>
            </a:r>
            <a:endParaRPr lang="en-US" dirty="0" smtClean="0"/>
          </a:p>
          <a:p>
            <a:r>
              <a:rPr lang="en-US" dirty="0" smtClean="0"/>
              <a:t>Agenda for current </a:t>
            </a:r>
            <a:r>
              <a:rPr lang="en-US" dirty="0" smtClean="0"/>
              <a:t>meeting	</a:t>
            </a:r>
            <a:endParaRPr lang="en-US" dirty="0" smtClean="0"/>
          </a:p>
          <a:p>
            <a:r>
              <a:rPr lang="en-US" dirty="0" smtClean="0"/>
              <a:t>GCCC </a:t>
            </a:r>
            <a:endParaRPr lang="en-US" dirty="0"/>
          </a:p>
          <a:p>
            <a:pPr lvl="1"/>
            <a:r>
              <a:rPr lang="en-US" dirty="0" smtClean="0"/>
              <a:t>Proposal for Graduate Certificate in Meat Science</a:t>
            </a:r>
          </a:p>
          <a:p>
            <a:pPr lvl="1"/>
            <a:r>
              <a:rPr lang="en-US" dirty="0" smtClean="0"/>
              <a:t>Proposal for Graduate Certificate in Cyber Security</a:t>
            </a:r>
          </a:p>
          <a:p>
            <a:pPr lvl="1"/>
            <a:r>
              <a:rPr lang="en-US" dirty="0" smtClean="0"/>
              <a:t>Proposal for Graduate Certificate in Finance</a:t>
            </a:r>
          </a:p>
          <a:p>
            <a:pPr lvl="1"/>
            <a:r>
              <a:rPr lang="en-US" dirty="0" smtClean="0"/>
              <a:t>Status change for Veterinary Preventive Medicine Program (to departmental (VDPAM) program)</a:t>
            </a:r>
          </a:p>
          <a:p>
            <a:pPr lvl="1"/>
            <a:r>
              <a:rPr lang="en-US" dirty="0" smtClean="0"/>
              <a:t>Discontinuation of Graduate Minor in Technology and Social Change</a:t>
            </a:r>
          </a:p>
          <a:p>
            <a:r>
              <a:rPr lang="en-US" dirty="0" smtClean="0"/>
              <a:t>GFMC report</a:t>
            </a:r>
          </a:p>
          <a:p>
            <a:pPr lvl="1"/>
            <a:r>
              <a:rPr lang="en-US" dirty="0" smtClean="0"/>
              <a:t>FYI approval of 13 Associate members (listed in agenda) </a:t>
            </a:r>
            <a:endParaRPr lang="en-US" dirty="0"/>
          </a:p>
        </p:txBody>
      </p:sp>
    </p:spTree>
    <p:extLst>
      <p:ext uri="{BB962C8B-B14F-4D97-AF65-F5344CB8AC3E}">
        <p14:creationId xmlns:p14="http://schemas.microsoft.com/office/powerpoint/2010/main" val="976530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 and Remarks	</a:t>
            </a:r>
            <a:endParaRPr lang="en-US" dirty="0"/>
          </a:p>
        </p:txBody>
      </p:sp>
      <p:sp>
        <p:nvSpPr>
          <p:cNvPr id="3" name="Content Placeholder 2"/>
          <p:cNvSpPr>
            <a:spLocks noGrp="1"/>
          </p:cNvSpPr>
          <p:nvPr>
            <p:ph idx="1"/>
          </p:nvPr>
        </p:nvSpPr>
        <p:spPr/>
        <p:txBody>
          <a:bodyPr/>
          <a:lstStyle/>
          <a:p>
            <a:r>
              <a:rPr lang="en-US" dirty="0" smtClean="0"/>
              <a:t>Graduate Council Chair, Steven </a:t>
            </a:r>
            <a:r>
              <a:rPr lang="en-US" dirty="0" err="1" smtClean="0"/>
              <a:t>Lonergan</a:t>
            </a:r>
            <a:endParaRPr lang="en-US" dirty="0" smtClean="0"/>
          </a:p>
          <a:p>
            <a:pPr lvl="1"/>
            <a:r>
              <a:rPr lang="en-US" dirty="0" smtClean="0"/>
              <a:t>Need for a new GC rep on Policy Library Advisory Committee</a:t>
            </a:r>
          </a:p>
          <a:p>
            <a:pPr lvl="1"/>
            <a:r>
              <a:rPr lang="en-US" dirty="0" smtClean="0"/>
              <a:t>Brief update from January DOGE meeting</a:t>
            </a:r>
          </a:p>
          <a:p>
            <a:pPr lvl="1"/>
            <a:r>
              <a:rPr lang="en-US" dirty="0" smtClean="0"/>
              <a:t>Brief update from Associate Deans for Graduate Affairs meeting</a:t>
            </a:r>
            <a:endParaRPr lang="en-US" dirty="0"/>
          </a:p>
          <a:p>
            <a:r>
              <a:rPr lang="en-US" dirty="0" smtClean="0"/>
              <a:t>Dean </a:t>
            </a:r>
            <a:r>
              <a:rPr lang="en-US" dirty="0" smtClean="0"/>
              <a:t>of Graduate College, William </a:t>
            </a:r>
            <a:r>
              <a:rPr lang="en-US" dirty="0" smtClean="0"/>
              <a:t>Graves</a:t>
            </a:r>
            <a:r>
              <a:rPr lang="en-US" dirty="0"/>
              <a:t> </a:t>
            </a:r>
            <a:r>
              <a:rPr lang="en-US" dirty="0" smtClean="0"/>
              <a:t>(Attending Board of Regents Meeting)</a:t>
            </a:r>
            <a:endParaRPr lang="en-US" dirty="0" smtClean="0"/>
          </a:p>
          <a:p>
            <a:r>
              <a:rPr lang="en-US" dirty="0" smtClean="0"/>
              <a:t>Assistant Dean of Graduate College, Craig </a:t>
            </a:r>
            <a:r>
              <a:rPr lang="en-US" dirty="0" smtClean="0"/>
              <a:t>Ogilvie</a:t>
            </a:r>
          </a:p>
          <a:p>
            <a:pPr lvl="1"/>
            <a:r>
              <a:rPr lang="en-US" dirty="0" smtClean="0"/>
              <a:t>For consideration:  Requirement for graduate faculty status to direct postdocs </a:t>
            </a:r>
            <a:endParaRPr lang="en-US" dirty="0" smtClean="0"/>
          </a:p>
          <a:p>
            <a:r>
              <a:rPr lang="en-US" dirty="0" smtClean="0"/>
              <a:t>Graduate College Office, Judy Strand</a:t>
            </a:r>
            <a:endParaRPr lang="en-US" dirty="0"/>
          </a:p>
        </p:txBody>
      </p:sp>
    </p:spTree>
    <p:extLst>
      <p:ext uri="{BB962C8B-B14F-4D97-AF65-F5344CB8AC3E}">
        <p14:creationId xmlns:p14="http://schemas.microsoft.com/office/powerpoint/2010/main" val="183521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Business</a:t>
            </a:r>
            <a:endParaRPr lang="en-US" dirty="0"/>
          </a:p>
        </p:txBody>
      </p:sp>
      <p:sp>
        <p:nvSpPr>
          <p:cNvPr id="3" name="Content Placeholder 2"/>
          <p:cNvSpPr>
            <a:spLocks noGrp="1"/>
          </p:cNvSpPr>
          <p:nvPr>
            <p:ph idx="1"/>
          </p:nvPr>
        </p:nvSpPr>
        <p:spPr/>
        <p:txBody>
          <a:bodyPr/>
          <a:lstStyle/>
          <a:p>
            <a:r>
              <a:rPr lang="en-US" dirty="0" smtClean="0"/>
              <a:t>Chapter 9</a:t>
            </a:r>
            <a:r>
              <a:rPr lang="en-US" dirty="0"/>
              <a:t> </a:t>
            </a:r>
            <a:r>
              <a:rPr lang="en-US" dirty="0" smtClean="0"/>
              <a:t>Revisions</a:t>
            </a:r>
          </a:p>
          <a:p>
            <a:pPr lvl="1"/>
            <a:r>
              <a:rPr lang="en-US" dirty="0"/>
              <a:t>Chapter 9 is back from University Counsel (this morning) and will be posted on the Graduate Council page.  Committee will review and will be on March Agenda.</a:t>
            </a:r>
          </a:p>
        </p:txBody>
      </p:sp>
    </p:spTree>
    <p:extLst>
      <p:ext uri="{BB962C8B-B14F-4D97-AF65-F5344CB8AC3E}">
        <p14:creationId xmlns:p14="http://schemas.microsoft.com/office/powerpoint/2010/main" val="71103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a:xfrm>
            <a:off x="1371600" y="1623317"/>
            <a:ext cx="9724490" cy="4244083"/>
          </a:xfrm>
        </p:spPr>
        <p:txBody>
          <a:bodyPr>
            <a:normAutofit/>
          </a:bodyPr>
          <a:lstStyle/>
          <a:p>
            <a:r>
              <a:rPr lang="en-US" dirty="0" smtClean="0"/>
              <a:t>Graduate Assistantships for Certificate Students in the New Graduate Certificate</a:t>
            </a:r>
            <a:r>
              <a:rPr lang="en-US" dirty="0"/>
              <a:t> </a:t>
            </a:r>
            <a:r>
              <a:rPr lang="en-US" dirty="0" smtClean="0"/>
              <a:t>in Mathematics:  Hal Schenk and Bernard </a:t>
            </a:r>
            <a:r>
              <a:rPr lang="en-US" dirty="0" err="1" smtClean="0"/>
              <a:t>Lidicky</a:t>
            </a:r>
            <a:endParaRPr lang="en-US" dirty="0" smtClean="0"/>
          </a:p>
          <a:p>
            <a:pPr lvl="1"/>
            <a:r>
              <a:rPr lang="en-US" dirty="0" smtClean="0"/>
              <a:t>Proposal is in docket. Has been approved by GCCC</a:t>
            </a:r>
          </a:p>
          <a:p>
            <a:pPr lvl="1"/>
            <a:r>
              <a:rPr lang="en-US" dirty="0" smtClean="0"/>
              <a:t>Expect a vote on the request to allow assistantships for students in this program. </a:t>
            </a:r>
          </a:p>
          <a:p>
            <a:r>
              <a:rPr lang="en-US" dirty="0" smtClean="0"/>
              <a:t>Proposal for Doctor of Education Program: Anne </a:t>
            </a:r>
            <a:r>
              <a:rPr lang="en-US" dirty="0" err="1" smtClean="0"/>
              <a:t>Foegen</a:t>
            </a:r>
            <a:endParaRPr lang="en-US" dirty="0" smtClean="0"/>
          </a:p>
          <a:p>
            <a:pPr lvl="1"/>
            <a:r>
              <a:rPr lang="en-US" dirty="0" smtClean="0"/>
              <a:t>Proposal is in docket. Has been approved by GCCC</a:t>
            </a:r>
          </a:p>
          <a:p>
            <a:pPr lvl="1"/>
            <a:r>
              <a:rPr lang="en-US" dirty="0" smtClean="0"/>
              <a:t>Discussion and vote</a:t>
            </a:r>
          </a:p>
          <a:p>
            <a:pPr lvl="1"/>
            <a:endParaRPr lang="en-US" dirty="0" smtClean="0"/>
          </a:p>
          <a:p>
            <a:r>
              <a:rPr lang="en-US" dirty="0" smtClean="0"/>
              <a:t>Motion regarding requirement of postdoc mentors to be graduate faculty members.</a:t>
            </a:r>
          </a:p>
        </p:txBody>
      </p:sp>
    </p:spTree>
    <p:extLst>
      <p:ext uri="{BB962C8B-B14F-4D97-AF65-F5344CB8AC3E}">
        <p14:creationId xmlns:p14="http://schemas.microsoft.com/office/powerpoint/2010/main" val="676384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and Subcommittee reports</a:t>
            </a:r>
            <a:endParaRPr lang="en-US" dirty="0"/>
          </a:p>
        </p:txBody>
      </p:sp>
      <p:sp>
        <p:nvSpPr>
          <p:cNvPr id="3" name="Content Placeholder 2"/>
          <p:cNvSpPr>
            <a:spLocks noGrp="1"/>
          </p:cNvSpPr>
          <p:nvPr>
            <p:ph idx="1"/>
          </p:nvPr>
        </p:nvSpPr>
        <p:spPr>
          <a:xfrm>
            <a:off x="1371600" y="1602769"/>
            <a:ext cx="9703942" cy="4264631"/>
          </a:xfrm>
        </p:spPr>
        <p:txBody>
          <a:bodyPr>
            <a:normAutofit fontScale="77500" lnSpcReduction="20000"/>
          </a:bodyPr>
          <a:lstStyle/>
          <a:p>
            <a:r>
              <a:rPr lang="en-US" sz="2800" dirty="0"/>
              <a:t>Outside committee member committee: </a:t>
            </a:r>
            <a:r>
              <a:rPr lang="en-US" sz="2800" dirty="0" smtClean="0"/>
              <a:t>Isaac Gottesman</a:t>
            </a:r>
            <a:r>
              <a:rPr lang="en-US" sz="2800" dirty="0" smtClean="0"/>
              <a:t>, chair : Discussion. </a:t>
            </a:r>
          </a:p>
          <a:p>
            <a:r>
              <a:rPr lang="en-US" sz="2800" dirty="0"/>
              <a:t>Double Degree Committee:  Carlton </a:t>
            </a:r>
            <a:r>
              <a:rPr lang="en-US" sz="2800" dirty="0" err="1"/>
              <a:t>Basmajian</a:t>
            </a:r>
            <a:r>
              <a:rPr lang="en-US" sz="2800" dirty="0"/>
              <a:t> (chair</a:t>
            </a:r>
            <a:r>
              <a:rPr lang="en-US" sz="2800" dirty="0" smtClean="0"/>
              <a:t>) Discussion and Vote</a:t>
            </a:r>
            <a:endParaRPr lang="en-US" sz="2800" dirty="0" smtClean="0"/>
          </a:p>
          <a:p>
            <a:pPr lvl="1"/>
            <a:endParaRPr lang="en-US" dirty="0" smtClean="0"/>
          </a:p>
          <a:p>
            <a:r>
              <a:rPr lang="en-US" dirty="0"/>
              <a:t>1) The total credits for any double degree must be at least 48 credits, all of which are non-overlapping (there must be at least 24 stand-alone credits for each major).</a:t>
            </a:r>
          </a:p>
          <a:p>
            <a:r>
              <a:rPr lang="en-US" dirty="0"/>
              <a:t>2) Total credits must equal at least 75% of the sum of credits from each separate degree. </a:t>
            </a:r>
          </a:p>
          <a:p>
            <a:r>
              <a:rPr lang="en-US" dirty="0"/>
              <a:t>3) This change would affect any new proposed double degrees. </a:t>
            </a:r>
          </a:p>
          <a:p>
            <a:r>
              <a:rPr lang="en-US" dirty="0"/>
              <a:t>4) For existing double degree programs that fall below this new threshold, programs administering those degrees would need to adjust the total credits required or justify why existing credit totals should be below the new threshold</a:t>
            </a:r>
            <a:r>
              <a:rPr lang="en-US" dirty="0" smtClean="0"/>
              <a:t>.</a:t>
            </a:r>
            <a:endParaRPr lang="en-US" dirty="0"/>
          </a:p>
          <a:p>
            <a:r>
              <a:rPr lang="en-US" dirty="0"/>
              <a:t>5) If one or both of the degrees has a thesis or creative component, one final oral examination must be held covering the combined thesis or creative component.  One thesis is submitted to satisfy the requirements of both degrees.</a:t>
            </a:r>
          </a:p>
          <a:p>
            <a:r>
              <a:rPr lang="en-US" dirty="0"/>
              <a:t>6</a:t>
            </a:r>
            <a:r>
              <a:rPr lang="en-US" dirty="0" smtClean="0"/>
              <a:t>) If </a:t>
            </a:r>
            <a:r>
              <a:rPr lang="en-US" dirty="0"/>
              <a:t>a thesis or non-thesis is combined with a coursework only degree, the thesis/non-thesis project should include information for both degrees</a:t>
            </a:r>
            <a:r>
              <a:rPr lang="en-US" dirty="0" smtClean="0"/>
              <a:t>.</a:t>
            </a:r>
            <a:endParaRPr lang="en-US" dirty="0"/>
          </a:p>
          <a:p>
            <a:pPr marL="0" lvl="0" indent="0" eaLnBrk="0" fontAlgn="base" hangingPunct="0">
              <a:lnSpc>
                <a:spcPct val="100000"/>
              </a:lnSpc>
              <a:spcBef>
                <a:spcPct val="0"/>
              </a:spcBef>
              <a:spcAft>
                <a:spcPct val="0"/>
              </a:spcAft>
              <a:buNone/>
            </a:pPr>
            <a:endParaRPr lang="en-US" dirty="0" smtClean="0"/>
          </a:p>
        </p:txBody>
      </p:sp>
    </p:spTree>
    <p:extLst>
      <p:ext uri="{BB962C8B-B14F-4D97-AF65-F5344CB8AC3E}">
        <p14:creationId xmlns:p14="http://schemas.microsoft.com/office/powerpoint/2010/main" val="58397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and Subcommittee reports</a:t>
            </a:r>
            <a:endParaRPr lang="en-US" dirty="0"/>
          </a:p>
        </p:txBody>
      </p:sp>
      <p:sp>
        <p:nvSpPr>
          <p:cNvPr id="3" name="Content Placeholder 2"/>
          <p:cNvSpPr>
            <a:spLocks noGrp="1"/>
          </p:cNvSpPr>
          <p:nvPr>
            <p:ph idx="1"/>
          </p:nvPr>
        </p:nvSpPr>
        <p:spPr/>
        <p:txBody>
          <a:bodyPr>
            <a:normAutofit/>
          </a:bodyPr>
          <a:lstStyle/>
          <a:p>
            <a:r>
              <a:rPr lang="en-US" dirty="0" smtClean="0"/>
              <a:t>Admission Status committee (</a:t>
            </a:r>
            <a:r>
              <a:rPr lang="en-US" dirty="0" err="1" smtClean="0"/>
              <a:t>Marquart</a:t>
            </a:r>
            <a:r>
              <a:rPr lang="en-US" dirty="0" smtClean="0"/>
              <a:t>, chair)</a:t>
            </a:r>
          </a:p>
          <a:p>
            <a:pPr lvl="1"/>
            <a:r>
              <a:rPr lang="en-US" dirty="0" smtClean="0"/>
              <a:t>Discussion regarding removal of </a:t>
            </a:r>
            <a:r>
              <a:rPr lang="en-US" dirty="0" smtClean="0"/>
              <a:t>status</a:t>
            </a:r>
            <a:endParaRPr lang="en-US" dirty="0"/>
          </a:p>
          <a:p>
            <a:r>
              <a:rPr lang="en-US" dirty="0" smtClean="0"/>
              <a:t>Graduate Faculty Membership Committee (</a:t>
            </a:r>
            <a:r>
              <a:rPr lang="en-US" dirty="0" err="1" smtClean="0"/>
              <a:t>Riney-Kerhrberg</a:t>
            </a:r>
            <a:r>
              <a:rPr lang="en-US" dirty="0" smtClean="0"/>
              <a:t>, </a:t>
            </a:r>
            <a:r>
              <a:rPr lang="en-US" dirty="0" smtClean="0"/>
              <a:t>chair</a:t>
            </a:r>
            <a:endParaRPr lang="en-US" dirty="0" smtClean="0"/>
          </a:p>
        </p:txBody>
      </p:sp>
    </p:spTree>
    <p:extLst>
      <p:ext uri="{BB962C8B-B14F-4D97-AF65-F5344CB8AC3E}">
        <p14:creationId xmlns:p14="http://schemas.microsoft.com/office/powerpoint/2010/main" val="2079816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385908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712</TotalTime>
  <Words>434</Words>
  <Application>Microsoft Macintosh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Franklin Gothic Book</vt:lpstr>
      <vt:lpstr>Crop</vt:lpstr>
      <vt:lpstr>Graduate COUNCIL</vt:lpstr>
      <vt:lpstr>Call to Order</vt:lpstr>
      <vt:lpstr>Consent Agenda</vt:lpstr>
      <vt:lpstr>Announcements and Remarks </vt:lpstr>
      <vt:lpstr>Old Business</vt:lpstr>
      <vt:lpstr>New Business</vt:lpstr>
      <vt:lpstr>Committee and Subcommittee reports</vt:lpstr>
      <vt:lpstr>Committee and Subcommittee reports</vt:lpstr>
      <vt:lpstr>Other Items?</vt:lpstr>
      <vt:lpstr>Meeting Schedule</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dc:title>
  <dc:creator>Microsoft Office User</dc:creator>
  <cp:lastModifiedBy>Microsoft Office User</cp:lastModifiedBy>
  <cp:revision>39</cp:revision>
  <dcterms:created xsi:type="dcterms:W3CDTF">2017-08-30T18:27:53Z</dcterms:created>
  <dcterms:modified xsi:type="dcterms:W3CDTF">2018-02-21T17:46:55Z</dcterms:modified>
</cp:coreProperties>
</file>