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6"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24" d="100"/>
          <a:sy n="124" d="100"/>
        </p:scale>
        <p:origin x="64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8/30/17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91541967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8/30/17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505443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8/30/17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38390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8/30/17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885597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8/30/17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967206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8/30/17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063381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8/30/17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689577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8/30/17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551820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8/30/17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608049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8/30/17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1190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8/30/17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237419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8/30/17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72536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grad-college.iastate.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NUL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GradUATE</a:t>
            </a:r>
            <a:r>
              <a:rPr lang="en-US" dirty="0" smtClean="0"/>
              <a:t> COUNCIL</a:t>
            </a:r>
            <a:endParaRPr lang="en-US" dirty="0"/>
          </a:p>
        </p:txBody>
      </p:sp>
      <p:sp>
        <p:nvSpPr>
          <p:cNvPr id="3" name="Subtitle 2"/>
          <p:cNvSpPr>
            <a:spLocks noGrp="1"/>
          </p:cNvSpPr>
          <p:nvPr>
            <p:ph type="subTitle" idx="1"/>
          </p:nvPr>
        </p:nvSpPr>
        <p:spPr/>
        <p:txBody>
          <a:bodyPr/>
          <a:lstStyle/>
          <a:p>
            <a:r>
              <a:rPr lang="en-US" dirty="0" smtClean="0"/>
              <a:t>August 30, 2017</a:t>
            </a:r>
            <a:endParaRPr lang="en-US" dirty="0"/>
          </a:p>
        </p:txBody>
      </p:sp>
    </p:spTree>
    <p:extLst>
      <p:ext uri="{BB962C8B-B14F-4D97-AF65-F5344CB8AC3E}">
        <p14:creationId xmlns:p14="http://schemas.microsoft.com/office/powerpoint/2010/main" val="880467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to Order</a:t>
            </a:r>
            <a:endParaRPr lang="en-US" dirty="0"/>
          </a:p>
        </p:txBody>
      </p:sp>
      <p:sp>
        <p:nvSpPr>
          <p:cNvPr id="3" name="Content Placeholder 2"/>
          <p:cNvSpPr>
            <a:spLocks noGrp="1"/>
          </p:cNvSpPr>
          <p:nvPr>
            <p:ph idx="1"/>
          </p:nvPr>
        </p:nvSpPr>
        <p:spPr/>
        <p:txBody>
          <a:bodyPr/>
          <a:lstStyle/>
          <a:p>
            <a:r>
              <a:rPr lang="en-US" dirty="0" smtClean="0"/>
              <a:t>Welcome, Steven </a:t>
            </a:r>
            <a:r>
              <a:rPr lang="en-US" dirty="0" err="1" smtClean="0"/>
              <a:t>Lonergan</a:t>
            </a:r>
            <a:r>
              <a:rPr lang="en-US" dirty="0" smtClean="0"/>
              <a:t>, Chair</a:t>
            </a:r>
          </a:p>
          <a:p>
            <a:r>
              <a:rPr lang="en-US" dirty="0" smtClean="0"/>
              <a:t>Introductions</a:t>
            </a:r>
          </a:p>
          <a:p>
            <a:r>
              <a:rPr lang="en-US" dirty="0" smtClean="0"/>
              <a:t>Seating of Substitute Council Members</a:t>
            </a:r>
          </a:p>
          <a:p>
            <a:r>
              <a:rPr lang="en-US" dirty="0" smtClean="0"/>
              <a:t>Graduate Council Information and Guidelines</a:t>
            </a:r>
          </a:p>
          <a:p>
            <a:pPr lvl="1"/>
            <a:r>
              <a:rPr lang="en-US" dirty="0" smtClean="0">
                <a:hlinkClick r:id="rId2"/>
              </a:rPr>
              <a:t>https://www.grad-college.iastate.edu/</a:t>
            </a:r>
            <a:endParaRPr lang="en-US" dirty="0"/>
          </a:p>
        </p:txBody>
      </p:sp>
    </p:spTree>
    <p:extLst>
      <p:ext uri="{BB962C8B-B14F-4D97-AF65-F5344CB8AC3E}">
        <p14:creationId xmlns:p14="http://schemas.microsoft.com/office/powerpoint/2010/main" val="2004840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Consent Agenda</a:t>
            </a:r>
            <a:endParaRPr lang="en-US" dirty="0"/>
          </a:p>
        </p:txBody>
      </p:sp>
      <p:sp>
        <p:nvSpPr>
          <p:cNvPr id="3" name="Content Placeholder 2"/>
          <p:cNvSpPr>
            <a:spLocks noGrp="1"/>
          </p:cNvSpPr>
          <p:nvPr>
            <p:ph idx="1"/>
          </p:nvPr>
        </p:nvSpPr>
        <p:spPr/>
        <p:txBody>
          <a:bodyPr/>
          <a:lstStyle/>
          <a:p>
            <a:r>
              <a:rPr lang="en-US" dirty="0" smtClean="0"/>
              <a:t>Minutes of April 19, 2017 meeting</a:t>
            </a:r>
          </a:p>
          <a:p>
            <a:pPr lvl="1"/>
            <a:r>
              <a:rPr lang="en-US" dirty="0" smtClean="0">
                <a:hlinkClick r:id="rId2" invalidUrl="http://www.grad-council.iastate.edu/sites/default/files/2016-17/April 2017/Minutes GC April 2017.pdf"/>
              </a:rPr>
              <a:t>http://www.grad-council.iastate.edu/sites/default/files/2016-17/April 2017/Minutes GC April 2017.pdf</a:t>
            </a:r>
            <a:endParaRPr lang="en-US" dirty="0"/>
          </a:p>
          <a:p>
            <a:r>
              <a:rPr lang="en-US" dirty="0" smtClean="0"/>
              <a:t>Agenda for current meeting</a:t>
            </a:r>
            <a:endParaRPr lang="en-US" dirty="0"/>
          </a:p>
        </p:txBody>
      </p:sp>
    </p:spTree>
    <p:extLst>
      <p:ext uri="{BB962C8B-B14F-4D97-AF65-F5344CB8AC3E}">
        <p14:creationId xmlns:p14="http://schemas.microsoft.com/office/powerpoint/2010/main" val="976530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 and Remarks	</a:t>
            </a:r>
            <a:endParaRPr lang="en-US" dirty="0"/>
          </a:p>
        </p:txBody>
      </p:sp>
      <p:sp>
        <p:nvSpPr>
          <p:cNvPr id="3" name="Content Placeholder 2"/>
          <p:cNvSpPr>
            <a:spLocks noGrp="1"/>
          </p:cNvSpPr>
          <p:nvPr>
            <p:ph idx="1"/>
          </p:nvPr>
        </p:nvSpPr>
        <p:spPr/>
        <p:txBody>
          <a:bodyPr/>
          <a:lstStyle/>
          <a:p>
            <a:r>
              <a:rPr lang="en-US" dirty="0" smtClean="0"/>
              <a:t>Graduate Council Chair, Steven </a:t>
            </a:r>
            <a:r>
              <a:rPr lang="en-US" dirty="0" err="1" smtClean="0"/>
              <a:t>Lonergan</a:t>
            </a:r>
            <a:endParaRPr lang="en-US" dirty="0" smtClean="0"/>
          </a:p>
          <a:p>
            <a:r>
              <a:rPr lang="en-US" dirty="0" smtClean="0"/>
              <a:t>Dean of Graduate College, William Graves</a:t>
            </a:r>
          </a:p>
          <a:p>
            <a:r>
              <a:rPr lang="en-US" dirty="0" smtClean="0"/>
              <a:t>Assistant Dean of Graduate College, Craig Ogilvie</a:t>
            </a:r>
          </a:p>
          <a:p>
            <a:r>
              <a:rPr lang="en-US" dirty="0" smtClean="0"/>
              <a:t>Graduate College Office- Judy Strand</a:t>
            </a:r>
            <a:endParaRPr lang="en-US" dirty="0"/>
          </a:p>
        </p:txBody>
      </p:sp>
    </p:spTree>
    <p:extLst>
      <p:ext uri="{BB962C8B-B14F-4D97-AF65-F5344CB8AC3E}">
        <p14:creationId xmlns:p14="http://schemas.microsoft.com/office/powerpoint/2010/main" val="1835217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Action Items	</a:t>
            </a:r>
            <a:endParaRPr lang="en-US" dirty="0"/>
          </a:p>
        </p:txBody>
      </p:sp>
      <p:sp>
        <p:nvSpPr>
          <p:cNvPr id="3" name="Content Placeholder 2"/>
          <p:cNvSpPr>
            <a:spLocks noGrp="1"/>
          </p:cNvSpPr>
          <p:nvPr>
            <p:ph idx="1"/>
          </p:nvPr>
        </p:nvSpPr>
        <p:spPr/>
        <p:txBody>
          <a:bodyPr>
            <a:normAutofit/>
          </a:bodyPr>
          <a:lstStyle/>
          <a:p>
            <a:r>
              <a:rPr lang="en-US" dirty="0" smtClean="0"/>
              <a:t>English Proficiency Requirement (from April Minutes)</a:t>
            </a:r>
          </a:p>
          <a:p>
            <a:pPr lvl="1"/>
            <a:r>
              <a:rPr lang="en-US" dirty="0" err="1"/>
              <a:t>Marquart</a:t>
            </a:r>
            <a:r>
              <a:rPr lang="en-US" dirty="0"/>
              <a:t> mentioned that the GC has been approached about altering the graduate college policy to allow exclusions from testing via the English proficiency (TOEFL) requirement. Some professional graduate programs at other universities that ISU programs are competing with have less rigorous requirements about language testing. The strongest sentiment on the GC was that the TOEFL is a simple requirement that students wishing to be admitted to a graduate program should be required to take. </a:t>
            </a:r>
            <a:r>
              <a:rPr lang="en-US" b="1" dirty="0"/>
              <a:t>The GC discussed the current list of English proficient countries from the Registrar’s list and whether or not it needs to be reviewed/updated. </a:t>
            </a:r>
            <a:r>
              <a:rPr lang="en-US" dirty="0"/>
              <a:t>Some discussion followed about what might be other ways to prove English proficiency other than the TOEFL. </a:t>
            </a:r>
            <a:r>
              <a:rPr lang="en-US" dirty="0" smtClean="0"/>
              <a:t>GC </a:t>
            </a:r>
            <a:r>
              <a:rPr lang="en-US" dirty="0"/>
              <a:t>will pick up these questions in 2017-2018. </a:t>
            </a:r>
            <a:endParaRPr lang="en-US" dirty="0"/>
          </a:p>
          <a:p>
            <a:pPr lvl="1"/>
            <a:endParaRPr lang="en-US" dirty="0"/>
          </a:p>
        </p:txBody>
      </p:sp>
    </p:spTree>
    <p:extLst>
      <p:ext uri="{BB962C8B-B14F-4D97-AF65-F5344CB8AC3E}">
        <p14:creationId xmlns:p14="http://schemas.microsoft.com/office/powerpoint/2010/main" val="1565054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Business</a:t>
            </a:r>
            <a:endParaRPr lang="en-US" dirty="0"/>
          </a:p>
        </p:txBody>
      </p:sp>
      <p:sp>
        <p:nvSpPr>
          <p:cNvPr id="3" name="Content Placeholder 2"/>
          <p:cNvSpPr>
            <a:spLocks noGrp="1"/>
          </p:cNvSpPr>
          <p:nvPr>
            <p:ph idx="1"/>
          </p:nvPr>
        </p:nvSpPr>
        <p:spPr/>
        <p:txBody>
          <a:bodyPr/>
          <a:lstStyle/>
          <a:p>
            <a:r>
              <a:rPr lang="en-US" dirty="0" smtClean="0"/>
              <a:t>Handbook Information – Graduate Faculty Advisors</a:t>
            </a:r>
          </a:p>
          <a:p>
            <a:r>
              <a:rPr lang="en-US" dirty="0" smtClean="0"/>
              <a:t>Chapter 9 status</a:t>
            </a:r>
          </a:p>
          <a:p>
            <a:r>
              <a:rPr lang="en-US" dirty="0" smtClean="0"/>
              <a:t>Reduction of number of undergraduate course credits allowed on POSC to 9 credits</a:t>
            </a:r>
          </a:p>
          <a:p>
            <a:pPr lvl="1"/>
            <a:r>
              <a:rPr lang="en-US" dirty="0" smtClean="0"/>
              <a:t>9 credits</a:t>
            </a:r>
          </a:p>
          <a:p>
            <a:pPr lvl="1"/>
            <a:r>
              <a:rPr lang="en-US" dirty="0" smtClean="0"/>
              <a:t>STAT 401,410,416 and 487 will be re-numbered to 500 level in Fall 18</a:t>
            </a:r>
            <a:endParaRPr lang="en-US" dirty="0"/>
          </a:p>
          <a:p>
            <a:endParaRPr lang="en-US" dirty="0" smtClean="0"/>
          </a:p>
        </p:txBody>
      </p:sp>
    </p:spTree>
    <p:extLst>
      <p:ext uri="{BB962C8B-B14F-4D97-AF65-F5344CB8AC3E}">
        <p14:creationId xmlns:p14="http://schemas.microsoft.com/office/powerpoint/2010/main" val="711037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Business</a:t>
            </a:r>
            <a:endParaRPr lang="en-US" dirty="0"/>
          </a:p>
        </p:txBody>
      </p:sp>
      <p:sp>
        <p:nvSpPr>
          <p:cNvPr id="3" name="Content Placeholder 2"/>
          <p:cNvSpPr>
            <a:spLocks noGrp="1"/>
          </p:cNvSpPr>
          <p:nvPr>
            <p:ph idx="1"/>
          </p:nvPr>
        </p:nvSpPr>
        <p:spPr/>
        <p:txBody>
          <a:bodyPr/>
          <a:lstStyle/>
          <a:p>
            <a:r>
              <a:rPr lang="en-US" dirty="0" smtClean="0"/>
              <a:t>Nominations for Vice Chair of Graduate Council</a:t>
            </a:r>
          </a:p>
          <a:p>
            <a:r>
              <a:rPr lang="en-US" dirty="0" smtClean="0"/>
              <a:t>Suggested Topics for the year:  What is the role of “outside committee members”? How are those members identified?</a:t>
            </a:r>
          </a:p>
          <a:p>
            <a:r>
              <a:rPr lang="en-US" dirty="0" smtClean="0"/>
              <a:t>Committees</a:t>
            </a:r>
          </a:p>
          <a:p>
            <a:pPr lvl="1"/>
            <a:r>
              <a:rPr lang="en-US" dirty="0" smtClean="0"/>
              <a:t>Graduate Faculty Membership Committee</a:t>
            </a:r>
          </a:p>
          <a:p>
            <a:pPr lvl="1"/>
            <a:r>
              <a:rPr lang="en-US" dirty="0" smtClean="0"/>
              <a:t>Award Committees</a:t>
            </a:r>
          </a:p>
          <a:p>
            <a:pPr lvl="1"/>
            <a:r>
              <a:rPr lang="en-US" dirty="0" smtClean="0"/>
              <a:t>Ad hoc committees</a:t>
            </a:r>
          </a:p>
        </p:txBody>
      </p:sp>
    </p:spTree>
    <p:extLst>
      <p:ext uri="{BB962C8B-B14F-4D97-AF65-F5344CB8AC3E}">
        <p14:creationId xmlns:p14="http://schemas.microsoft.com/office/powerpoint/2010/main" val="676384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Schedule</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All meetings will be in 3150 </a:t>
            </a:r>
            <a:r>
              <a:rPr lang="en-US" b="1" dirty="0" err="1"/>
              <a:t>Beardshear</a:t>
            </a:r>
            <a:r>
              <a:rPr lang="en-US" b="1" dirty="0"/>
              <a:t> Hall from 4:15-5:30</a:t>
            </a:r>
            <a:r>
              <a:rPr lang="en-US" b="1" dirty="0" smtClean="0"/>
              <a:t>.</a:t>
            </a:r>
          </a:p>
          <a:p>
            <a:r>
              <a:rPr lang="en-US" dirty="0"/>
              <a:t>Wednesday, Sept. 20</a:t>
            </a:r>
          </a:p>
          <a:p>
            <a:r>
              <a:rPr lang="en-US" dirty="0"/>
              <a:t>Wednesday, Oct. 18</a:t>
            </a:r>
          </a:p>
          <a:p>
            <a:r>
              <a:rPr lang="en-US" dirty="0"/>
              <a:t>Wednesday, Nov 15</a:t>
            </a:r>
          </a:p>
          <a:p>
            <a:r>
              <a:rPr lang="en-US" dirty="0"/>
              <a:t>Wednesday, Dec. 6</a:t>
            </a:r>
          </a:p>
          <a:p>
            <a:r>
              <a:rPr lang="en-US" dirty="0"/>
              <a:t>Wednesday, Jan 17</a:t>
            </a:r>
          </a:p>
          <a:p>
            <a:r>
              <a:rPr lang="en-US" dirty="0"/>
              <a:t>Wednesday, Feb 21</a:t>
            </a:r>
          </a:p>
          <a:p>
            <a:r>
              <a:rPr lang="en-US" dirty="0"/>
              <a:t>Wednesday, Mar 21</a:t>
            </a:r>
          </a:p>
          <a:p>
            <a:r>
              <a:rPr lang="en-US" dirty="0"/>
              <a:t>Wednesday, April 18</a:t>
            </a:r>
            <a:endParaRPr lang="en-US" dirty="0"/>
          </a:p>
        </p:txBody>
      </p:sp>
    </p:spTree>
    <p:extLst>
      <p:ext uri="{BB962C8B-B14F-4D97-AF65-F5344CB8AC3E}">
        <p14:creationId xmlns:p14="http://schemas.microsoft.com/office/powerpoint/2010/main" val="72817534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majorFont>
      <a:minorFont>
        <a:latin typeface="Franklin Gothic Book" panose="020B0503020102020204"/>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26</TotalTime>
  <Words>349</Words>
  <Application>Microsoft Macintosh PowerPoint</Application>
  <PresentationFormat>Widescreen</PresentationFormat>
  <Paragraphs>43</Paragraphs>
  <Slides>8</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Franklin Gothic Book</vt:lpstr>
      <vt:lpstr>Crop</vt:lpstr>
      <vt:lpstr>GradUATE COUNCIL</vt:lpstr>
      <vt:lpstr>Call to Order</vt:lpstr>
      <vt:lpstr>Consent Agenda</vt:lpstr>
      <vt:lpstr>Announcements and Remarks </vt:lpstr>
      <vt:lpstr>Review of Action Items </vt:lpstr>
      <vt:lpstr>Old Business</vt:lpstr>
      <vt:lpstr>New Business</vt:lpstr>
      <vt:lpstr>Meeting Schedule</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GradUATE COUNCIL</dc:title>
  <dc:creator>Microsoft Office User</dc:creator>
  <cp:lastModifiedBy>Microsoft Office User</cp:lastModifiedBy>
  <cp:revision>4</cp:revision>
  <dcterms:created xsi:type="dcterms:W3CDTF">2017-08-30T18:27:53Z</dcterms:created>
  <dcterms:modified xsi:type="dcterms:W3CDTF">2017-08-30T18:54:42Z</dcterms:modified>
</cp:coreProperties>
</file>