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1" r:id="rId6"/>
    <p:sldId id="270" r:id="rId7"/>
    <p:sldId id="271" r:id="rId8"/>
    <p:sldId id="272" r:id="rId9"/>
    <p:sldId id="262" r:id="rId10"/>
    <p:sldId id="266" r:id="rId11"/>
    <p:sldId id="268"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3/20/18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154196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0544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839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8559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3/20/18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6720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6338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8957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5182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0804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1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3741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3/20/18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253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Graduate COUNCIL</a:t>
            </a:r>
            <a:endParaRPr lang="en-US" dirty="0"/>
          </a:p>
        </p:txBody>
      </p:sp>
      <p:sp>
        <p:nvSpPr>
          <p:cNvPr id="3" name="Subtitle 2"/>
          <p:cNvSpPr>
            <a:spLocks noGrp="1"/>
          </p:cNvSpPr>
          <p:nvPr>
            <p:ph type="subTitle" idx="1"/>
          </p:nvPr>
        </p:nvSpPr>
        <p:spPr/>
        <p:txBody>
          <a:bodyPr/>
          <a:lstStyle/>
          <a:p>
            <a:r>
              <a:rPr lang="en-US" dirty="0" smtClean="0"/>
              <a:t>March 21</a:t>
            </a:r>
            <a:r>
              <a:rPr lang="en-US" dirty="0" smtClean="0"/>
              <a:t>, 2018</a:t>
            </a:r>
            <a:endParaRPr lang="en-US" dirty="0"/>
          </a:p>
        </p:txBody>
      </p:sp>
    </p:spTree>
    <p:extLst>
      <p:ext uri="{BB962C8B-B14F-4D97-AF65-F5344CB8AC3E}">
        <p14:creationId xmlns:p14="http://schemas.microsoft.com/office/powerpoint/2010/main" val="880467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smtClean="0"/>
              <a:t>reports</a:t>
            </a:r>
            <a:endParaRPr lang="en-US" dirty="0"/>
          </a:p>
        </p:txBody>
      </p:sp>
      <p:sp>
        <p:nvSpPr>
          <p:cNvPr id="3" name="Content Placeholder 2"/>
          <p:cNvSpPr>
            <a:spLocks noGrp="1"/>
          </p:cNvSpPr>
          <p:nvPr>
            <p:ph idx="1"/>
          </p:nvPr>
        </p:nvSpPr>
        <p:spPr>
          <a:xfrm>
            <a:off x="1371600" y="1602769"/>
            <a:ext cx="9703942" cy="4264631"/>
          </a:xfrm>
        </p:spPr>
        <p:txBody>
          <a:bodyPr>
            <a:normAutofit/>
          </a:bodyPr>
          <a:lstStyle/>
          <a:p>
            <a:r>
              <a:rPr lang="en-US" sz="2800" dirty="0"/>
              <a:t>Outside committee member committee: </a:t>
            </a:r>
            <a:r>
              <a:rPr lang="en-US" sz="2800" dirty="0" smtClean="0"/>
              <a:t>Isaac Gottesman, chair : </a:t>
            </a:r>
            <a:r>
              <a:rPr lang="en-US" sz="2800" dirty="0" smtClean="0"/>
              <a:t>Discussion</a:t>
            </a:r>
            <a:r>
              <a:rPr lang="en-US" sz="2800" dirty="0"/>
              <a:t> </a:t>
            </a:r>
            <a:r>
              <a:rPr lang="en-US" sz="2800" dirty="0" smtClean="0"/>
              <a:t>on survey</a:t>
            </a:r>
          </a:p>
          <a:p>
            <a:r>
              <a:rPr lang="en-US" sz="2800" dirty="0" smtClean="0"/>
              <a:t>GFMC</a:t>
            </a:r>
            <a:endParaRPr lang="en-US" sz="2800" dirty="0" smtClean="0"/>
          </a:p>
          <a:p>
            <a:pPr marL="0" lvl="0" indent="0" eaLnBrk="0" fontAlgn="base" hangingPunct="0">
              <a:lnSpc>
                <a:spcPct val="100000"/>
              </a:lnSpc>
              <a:spcBef>
                <a:spcPct val="0"/>
              </a:spcBef>
              <a:spcAft>
                <a:spcPct val="0"/>
              </a:spcAft>
              <a:buNone/>
            </a:pPr>
            <a:endParaRPr lang="en-US" dirty="0" smtClean="0"/>
          </a:p>
        </p:txBody>
      </p:sp>
    </p:spTree>
    <p:extLst>
      <p:ext uri="{BB962C8B-B14F-4D97-AF65-F5344CB8AC3E}">
        <p14:creationId xmlns:p14="http://schemas.microsoft.com/office/powerpoint/2010/main" val="58397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859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normAutofit/>
          </a:bodyPr>
          <a:lstStyle/>
          <a:p>
            <a:r>
              <a:rPr lang="en-US" b="1" dirty="0"/>
              <a:t>All meetings will be in 3150 </a:t>
            </a:r>
            <a:r>
              <a:rPr lang="en-US" b="1" dirty="0" err="1"/>
              <a:t>Beardshear</a:t>
            </a:r>
            <a:r>
              <a:rPr lang="en-US" b="1" dirty="0"/>
              <a:t> Hall from 4:15-5:30</a:t>
            </a:r>
            <a:r>
              <a:rPr lang="en-US" b="1" dirty="0" smtClean="0"/>
              <a:t>.</a:t>
            </a:r>
          </a:p>
          <a:p>
            <a:endParaRPr lang="en-US" dirty="0" smtClean="0"/>
          </a:p>
          <a:p>
            <a:r>
              <a:rPr lang="en-US" dirty="0" smtClean="0"/>
              <a:t>Wednesday</a:t>
            </a:r>
            <a:r>
              <a:rPr lang="en-US" dirty="0"/>
              <a:t>, April 18</a:t>
            </a:r>
          </a:p>
        </p:txBody>
      </p:sp>
    </p:spTree>
    <p:extLst>
      <p:ext uri="{BB962C8B-B14F-4D97-AF65-F5344CB8AC3E}">
        <p14:creationId xmlns:p14="http://schemas.microsoft.com/office/powerpoint/2010/main" val="7281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Order</a:t>
            </a:r>
            <a:endParaRPr lang="en-US" dirty="0"/>
          </a:p>
        </p:txBody>
      </p:sp>
      <p:sp>
        <p:nvSpPr>
          <p:cNvPr id="3" name="Content Placeholder 2"/>
          <p:cNvSpPr>
            <a:spLocks noGrp="1"/>
          </p:cNvSpPr>
          <p:nvPr>
            <p:ph idx="1"/>
          </p:nvPr>
        </p:nvSpPr>
        <p:spPr/>
        <p:txBody>
          <a:bodyPr/>
          <a:lstStyle/>
          <a:p>
            <a:r>
              <a:rPr lang="en-US" dirty="0" smtClean="0"/>
              <a:t>Welcome, Steven </a:t>
            </a:r>
            <a:r>
              <a:rPr lang="en-US" dirty="0" err="1" smtClean="0"/>
              <a:t>Lonergan</a:t>
            </a:r>
            <a:r>
              <a:rPr lang="en-US" dirty="0" smtClean="0"/>
              <a:t>, Chair</a:t>
            </a:r>
          </a:p>
          <a:p>
            <a:r>
              <a:rPr lang="en-US" dirty="0" smtClean="0"/>
              <a:t>Introductions</a:t>
            </a:r>
          </a:p>
          <a:p>
            <a:r>
              <a:rPr lang="en-US" dirty="0" smtClean="0"/>
              <a:t>Seating of Substitute Council Members</a:t>
            </a:r>
          </a:p>
        </p:txBody>
      </p:sp>
    </p:spTree>
    <p:extLst>
      <p:ext uri="{BB962C8B-B14F-4D97-AF65-F5344CB8AC3E}">
        <p14:creationId xmlns:p14="http://schemas.microsoft.com/office/powerpoint/2010/main" val="200484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Agenda</a:t>
            </a:r>
            <a:endParaRPr lang="en-US" dirty="0"/>
          </a:p>
        </p:txBody>
      </p:sp>
      <p:sp>
        <p:nvSpPr>
          <p:cNvPr id="3" name="Content Placeholder 2"/>
          <p:cNvSpPr>
            <a:spLocks noGrp="1"/>
          </p:cNvSpPr>
          <p:nvPr>
            <p:ph idx="1"/>
          </p:nvPr>
        </p:nvSpPr>
        <p:spPr>
          <a:xfrm>
            <a:off x="1371600" y="1546260"/>
            <a:ext cx="9405991" cy="4957282"/>
          </a:xfrm>
        </p:spPr>
        <p:txBody>
          <a:bodyPr>
            <a:normAutofit/>
          </a:bodyPr>
          <a:lstStyle/>
          <a:p>
            <a:r>
              <a:rPr lang="en-US" dirty="0" smtClean="0"/>
              <a:t>Minutes of </a:t>
            </a:r>
            <a:r>
              <a:rPr lang="en-US" dirty="0" smtClean="0"/>
              <a:t>February 21meeting</a:t>
            </a:r>
            <a:endParaRPr lang="en-US" dirty="0" smtClean="0"/>
          </a:p>
          <a:p>
            <a:r>
              <a:rPr lang="en-US" dirty="0" smtClean="0"/>
              <a:t>Agenda for current meeting	</a:t>
            </a:r>
          </a:p>
          <a:p>
            <a:r>
              <a:rPr lang="en-US" dirty="0" smtClean="0"/>
              <a:t>GCCC </a:t>
            </a:r>
            <a:endParaRPr lang="en-US" dirty="0"/>
          </a:p>
          <a:p>
            <a:pPr lvl="1"/>
            <a:r>
              <a:rPr lang="en-US" dirty="0" smtClean="0"/>
              <a:t>None </a:t>
            </a:r>
          </a:p>
          <a:p>
            <a:pPr lvl="1"/>
            <a:r>
              <a:rPr lang="en-US" dirty="0" smtClean="0"/>
              <a:t>GFMC </a:t>
            </a:r>
            <a:r>
              <a:rPr lang="en-US" dirty="0" smtClean="0"/>
              <a:t>report</a:t>
            </a:r>
          </a:p>
          <a:p>
            <a:pPr lvl="1"/>
            <a:r>
              <a:rPr lang="en-US" dirty="0" smtClean="0"/>
              <a:t>FYI approval of </a:t>
            </a:r>
            <a:r>
              <a:rPr lang="en-US" dirty="0" smtClean="0"/>
              <a:t>4 </a:t>
            </a:r>
            <a:r>
              <a:rPr lang="en-US" dirty="0" smtClean="0"/>
              <a:t>Associate members (listed in agenda) </a:t>
            </a:r>
            <a:endParaRPr lang="en-US" dirty="0"/>
          </a:p>
        </p:txBody>
      </p:sp>
    </p:spTree>
    <p:extLst>
      <p:ext uri="{BB962C8B-B14F-4D97-AF65-F5344CB8AC3E}">
        <p14:creationId xmlns:p14="http://schemas.microsoft.com/office/powerpoint/2010/main" val="976530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 and Remarks	</a:t>
            </a:r>
            <a:endParaRPr lang="en-US" dirty="0"/>
          </a:p>
        </p:txBody>
      </p:sp>
      <p:sp>
        <p:nvSpPr>
          <p:cNvPr id="3" name="Content Placeholder 2"/>
          <p:cNvSpPr>
            <a:spLocks noGrp="1"/>
          </p:cNvSpPr>
          <p:nvPr>
            <p:ph idx="1"/>
          </p:nvPr>
        </p:nvSpPr>
        <p:spPr/>
        <p:txBody>
          <a:bodyPr/>
          <a:lstStyle/>
          <a:p>
            <a:r>
              <a:rPr lang="en-US" dirty="0" smtClean="0"/>
              <a:t>Graduate Council Chair, Steven </a:t>
            </a:r>
            <a:r>
              <a:rPr lang="en-US" dirty="0" err="1" smtClean="0"/>
              <a:t>Lonergan</a:t>
            </a:r>
            <a:endParaRPr lang="en-US" dirty="0" smtClean="0"/>
          </a:p>
          <a:p>
            <a:pPr lvl="1"/>
            <a:r>
              <a:rPr lang="en-US" dirty="0" smtClean="0"/>
              <a:t>Policy </a:t>
            </a:r>
            <a:r>
              <a:rPr lang="en-US" dirty="0" smtClean="0"/>
              <a:t>Library Advisory </a:t>
            </a:r>
            <a:r>
              <a:rPr lang="en-US" dirty="0" smtClean="0"/>
              <a:t>Committee (</a:t>
            </a:r>
            <a:r>
              <a:rPr lang="en-US" dirty="0" err="1" smtClean="0"/>
              <a:t>Lonergan</a:t>
            </a:r>
            <a:r>
              <a:rPr lang="en-US" dirty="0" smtClean="0"/>
              <a:t> represented- will need volunteer for next academic year)</a:t>
            </a:r>
          </a:p>
          <a:p>
            <a:pPr lvl="1"/>
            <a:r>
              <a:rPr lang="en-US" dirty="0" smtClean="0"/>
              <a:t>Comment from GCCC</a:t>
            </a:r>
          </a:p>
          <a:p>
            <a:pPr lvl="1"/>
            <a:r>
              <a:rPr lang="en-US" dirty="0" smtClean="0"/>
              <a:t>Nominations for Graduate Council for next term </a:t>
            </a:r>
            <a:endParaRPr lang="en-US" dirty="0" smtClean="0"/>
          </a:p>
          <a:p>
            <a:r>
              <a:rPr lang="en-US" dirty="0" smtClean="0"/>
              <a:t>Dean </a:t>
            </a:r>
            <a:r>
              <a:rPr lang="en-US" dirty="0" smtClean="0"/>
              <a:t>of Graduate College, William Graves</a:t>
            </a:r>
            <a:r>
              <a:rPr lang="en-US" dirty="0"/>
              <a:t> </a:t>
            </a:r>
            <a:endParaRPr lang="en-US" dirty="0" smtClean="0"/>
          </a:p>
          <a:p>
            <a:r>
              <a:rPr lang="en-US" dirty="0" smtClean="0"/>
              <a:t>Assistant </a:t>
            </a:r>
            <a:r>
              <a:rPr lang="en-US" dirty="0" smtClean="0"/>
              <a:t>Dean of Graduate College, Craig Ogilvie</a:t>
            </a:r>
          </a:p>
          <a:p>
            <a:r>
              <a:rPr lang="en-US" dirty="0" smtClean="0"/>
              <a:t>Graduate </a:t>
            </a:r>
            <a:r>
              <a:rPr lang="en-US" dirty="0" smtClean="0"/>
              <a:t>College Office, Judy Strand</a:t>
            </a:r>
            <a:endParaRPr lang="en-US" dirty="0"/>
          </a:p>
        </p:txBody>
      </p:sp>
    </p:spTree>
    <p:extLst>
      <p:ext uri="{BB962C8B-B14F-4D97-AF65-F5344CB8AC3E}">
        <p14:creationId xmlns:p14="http://schemas.microsoft.com/office/powerpoint/2010/main" val="183521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Business</a:t>
            </a:r>
            <a:endParaRPr lang="en-US" dirty="0"/>
          </a:p>
        </p:txBody>
      </p:sp>
      <p:sp>
        <p:nvSpPr>
          <p:cNvPr id="3" name="Content Placeholder 2"/>
          <p:cNvSpPr>
            <a:spLocks noGrp="1"/>
          </p:cNvSpPr>
          <p:nvPr>
            <p:ph idx="1"/>
          </p:nvPr>
        </p:nvSpPr>
        <p:spPr/>
        <p:txBody>
          <a:bodyPr/>
          <a:lstStyle/>
          <a:p>
            <a:r>
              <a:rPr lang="en-US" dirty="0" smtClean="0"/>
              <a:t>Chapter 9</a:t>
            </a:r>
            <a:r>
              <a:rPr lang="en-US" dirty="0"/>
              <a:t> </a:t>
            </a:r>
            <a:r>
              <a:rPr lang="en-US" dirty="0" smtClean="0"/>
              <a:t>Revisions</a:t>
            </a:r>
          </a:p>
          <a:p>
            <a:pPr lvl="1"/>
            <a:r>
              <a:rPr lang="en-US" dirty="0"/>
              <a:t>Chapter 9 </a:t>
            </a:r>
            <a:r>
              <a:rPr lang="en-US" dirty="0" smtClean="0"/>
              <a:t>revisions are in the Docket</a:t>
            </a:r>
            <a:endParaRPr lang="en-US" dirty="0"/>
          </a:p>
        </p:txBody>
      </p:sp>
    </p:spTree>
    <p:extLst>
      <p:ext uri="{BB962C8B-B14F-4D97-AF65-F5344CB8AC3E}">
        <p14:creationId xmlns:p14="http://schemas.microsoft.com/office/powerpoint/2010/main" val="71103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9 task force comments and changes</a:t>
            </a:r>
            <a:endParaRPr lang="en-US" dirty="0"/>
          </a:p>
        </p:txBody>
      </p:sp>
      <p:sp>
        <p:nvSpPr>
          <p:cNvPr id="4" name="Content Placeholder 3"/>
          <p:cNvSpPr>
            <a:spLocks noGrp="1"/>
          </p:cNvSpPr>
          <p:nvPr>
            <p:ph sz="half" idx="1"/>
          </p:nvPr>
        </p:nvSpPr>
        <p:spPr/>
        <p:txBody>
          <a:bodyPr>
            <a:normAutofit fontScale="70000" lnSpcReduction="20000"/>
          </a:bodyPr>
          <a:lstStyle/>
          <a:p>
            <a:r>
              <a:rPr lang="en-US" dirty="0" smtClean="0"/>
              <a:t>9.2 (fourth paragraph)</a:t>
            </a:r>
          </a:p>
          <a:p>
            <a:r>
              <a:rPr lang="en-US" dirty="0" smtClean="0"/>
              <a:t>As edited by University Counsel</a:t>
            </a:r>
          </a:p>
          <a:p>
            <a:r>
              <a:rPr lang="en-US" dirty="0" smtClean="0"/>
              <a:t>Graduate </a:t>
            </a:r>
            <a:r>
              <a:rPr lang="en-US" dirty="0"/>
              <a:t>students should feel free to engage in an exchange of ideas, self-expression, and the challenging of beliefs and customs without concern that they may be treated or spoken to in an unprofessional manner. As members of the University community, graduate students have the right to express their own views, but must also take responsibility for respecting the same rights of others and acting in accordance with the Student Disciplinary Regulations and other applicable policies</a:t>
            </a:r>
            <a:r>
              <a:rPr lang="en-US" dirty="0" smtClean="0"/>
              <a:t>.</a:t>
            </a:r>
            <a:endParaRPr lang="en-US" dirty="0"/>
          </a:p>
          <a:p>
            <a:endParaRPr lang="en-US" dirty="0"/>
          </a:p>
        </p:txBody>
      </p:sp>
      <p:sp>
        <p:nvSpPr>
          <p:cNvPr id="5" name="Content Placeholder 4"/>
          <p:cNvSpPr>
            <a:spLocks noGrp="1"/>
          </p:cNvSpPr>
          <p:nvPr>
            <p:ph sz="half" idx="2"/>
          </p:nvPr>
        </p:nvSpPr>
        <p:spPr>
          <a:xfrm>
            <a:off x="6525403" y="2285999"/>
            <a:ext cx="5022750" cy="4258639"/>
          </a:xfrm>
        </p:spPr>
        <p:txBody>
          <a:bodyPr>
            <a:normAutofit fontScale="70000" lnSpcReduction="20000"/>
          </a:bodyPr>
          <a:lstStyle/>
          <a:p>
            <a:r>
              <a:rPr lang="en-US" dirty="0" smtClean="0"/>
              <a:t>9.2  (eighth paragraph)</a:t>
            </a:r>
          </a:p>
          <a:p>
            <a:r>
              <a:rPr lang="en-US" dirty="0"/>
              <a:t>Graduate research  assistants have the right to request a change in assistantship appointment supervisor .  These requests should be reserved for extreme situations, and the student is expected to make every reasonable effort to resolve the issue(s) with the supervisor in a professional manner. If the student does not feel comfortable  discussing the situation directly with the supervisor, the student should contact the program director of graduate education (DOGE) and/or department chair.   If a request is made, the program DOGE and/or department chair is expected to make a reasonable effort to find an alternative assignment.  However, the graduate student should be aware that funding and alternative assignments are not guaranteed.  A change to the supervisor for an assistantship does not affect the composition of the POS committee  .</a:t>
            </a:r>
            <a:r>
              <a:rPr lang="en-US" dirty="0"/>
              <a:t> </a:t>
            </a:r>
            <a:r>
              <a:rPr lang="en-US" dirty="0"/>
              <a:t> </a:t>
            </a:r>
            <a:endParaRPr lang="en-US" dirty="0" smtClean="0"/>
          </a:p>
          <a:p>
            <a:r>
              <a:rPr lang="en-US" dirty="0" smtClean="0"/>
              <a:t>Clarify for situation when supervisor and major prof are not the same.  </a:t>
            </a:r>
          </a:p>
          <a:p>
            <a:r>
              <a:rPr lang="en-US" dirty="0"/>
              <a:t>This paragraph could be solved by adding a sentence that says that </a:t>
            </a:r>
            <a:r>
              <a:rPr lang="en-US" dirty="0" smtClean="0"/>
              <a:t>“graduate </a:t>
            </a:r>
            <a:r>
              <a:rPr lang="en-US" dirty="0"/>
              <a:t>students are supported in a number of ways…..  </a:t>
            </a:r>
            <a:r>
              <a:rPr lang="en-US" dirty="0" smtClean="0"/>
              <a:t>“</a:t>
            </a:r>
            <a:endParaRPr lang="en-US" dirty="0"/>
          </a:p>
        </p:txBody>
      </p:sp>
    </p:spTree>
    <p:extLst>
      <p:ext uri="{BB962C8B-B14F-4D97-AF65-F5344CB8AC3E}">
        <p14:creationId xmlns:p14="http://schemas.microsoft.com/office/powerpoint/2010/main" val="412874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9 task force comments and changes</a:t>
            </a:r>
            <a:endParaRPr lang="en-US" dirty="0"/>
          </a:p>
        </p:txBody>
      </p:sp>
      <p:sp>
        <p:nvSpPr>
          <p:cNvPr id="3" name="Content Placeholder 2"/>
          <p:cNvSpPr>
            <a:spLocks noGrp="1"/>
          </p:cNvSpPr>
          <p:nvPr>
            <p:ph sz="half" idx="1"/>
          </p:nvPr>
        </p:nvSpPr>
        <p:spPr/>
        <p:txBody>
          <a:bodyPr/>
          <a:lstStyle/>
          <a:p>
            <a:r>
              <a:rPr lang="en-US" b="1" dirty="0"/>
              <a:t>9.3 Resources and Expected</a:t>
            </a:r>
            <a:r>
              <a:rPr lang="en-US" dirty="0"/>
              <a:t> </a:t>
            </a:r>
            <a:r>
              <a:rPr lang="en-US" b="1" dirty="0"/>
              <a:t> Practices to Promote Graduate Student Success</a:t>
            </a:r>
            <a:r>
              <a:rPr lang="en-US" dirty="0"/>
              <a:t> </a:t>
            </a:r>
            <a:endParaRPr lang="en-US" dirty="0" smtClean="0"/>
          </a:p>
          <a:p>
            <a:r>
              <a:rPr lang="en-US" b="1" dirty="0"/>
              <a:t>9.3.2 Suggested </a:t>
            </a:r>
            <a:r>
              <a:rPr lang="en-US" dirty="0"/>
              <a:t> </a:t>
            </a:r>
            <a:r>
              <a:rPr lang="en-US" b="1" dirty="0"/>
              <a:t>Practices </a:t>
            </a:r>
            <a:r>
              <a:rPr lang="en-US" b="1" dirty="0" smtClean="0"/>
              <a:t>for </a:t>
            </a:r>
            <a:r>
              <a:rPr lang="en-US" b="1" dirty="0"/>
              <a:t>Graduate Assistant Supervisors </a:t>
            </a:r>
          </a:p>
          <a:p>
            <a:r>
              <a:rPr lang="en-US" dirty="0" smtClean="0"/>
              <a:t>Change both to BEST practices</a:t>
            </a:r>
            <a:endParaRPr lang="en-US" dirty="0"/>
          </a:p>
          <a:p>
            <a:endParaRPr lang="en-US" b="1" dirty="0"/>
          </a:p>
        </p:txBody>
      </p:sp>
      <p:sp>
        <p:nvSpPr>
          <p:cNvPr id="4" name="Content Placeholder 3"/>
          <p:cNvSpPr>
            <a:spLocks noGrp="1"/>
          </p:cNvSpPr>
          <p:nvPr>
            <p:ph sz="half" idx="2"/>
          </p:nvPr>
        </p:nvSpPr>
        <p:spPr/>
        <p:txBody>
          <a:bodyPr/>
          <a:lstStyle/>
          <a:p>
            <a:r>
              <a:rPr lang="en-US" b="1" dirty="0"/>
              <a:t>9.4 Specific Policies and Laws of Interest to Graduate Students  </a:t>
            </a:r>
            <a:endParaRPr lang="en-US" b="1" dirty="0" smtClean="0"/>
          </a:p>
          <a:p>
            <a:r>
              <a:rPr lang="en-US" b="1" dirty="0" smtClean="0"/>
              <a:t>Ownership of IP and data</a:t>
            </a:r>
          </a:p>
          <a:p>
            <a:pPr lvl="1"/>
            <a:r>
              <a:rPr lang="en-US" b="1" dirty="0" smtClean="0"/>
              <a:t>Change to given an opportunity</a:t>
            </a:r>
            <a:endParaRPr lang="en-US" b="1" dirty="0"/>
          </a:p>
        </p:txBody>
      </p:sp>
    </p:spTree>
    <p:extLst>
      <p:ext uri="{BB962C8B-B14F-4D97-AF65-F5344CB8AC3E}">
        <p14:creationId xmlns:p14="http://schemas.microsoft.com/office/powerpoint/2010/main" val="45776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9 task force comments and changes</a:t>
            </a:r>
            <a:endParaRPr lang="en-US" dirty="0"/>
          </a:p>
        </p:txBody>
      </p:sp>
      <p:sp>
        <p:nvSpPr>
          <p:cNvPr id="3" name="Content Placeholder 2"/>
          <p:cNvSpPr>
            <a:spLocks noGrp="1"/>
          </p:cNvSpPr>
          <p:nvPr>
            <p:ph sz="half" idx="1"/>
          </p:nvPr>
        </p:nvSpPr>
        <p:spPr/>
        <p:txBody>
          <a:bodyPr>
            <a:normAutofit fontScale="92500" lnSpcReduction="10000"/>
          </a:bodyPr>
          <a:lstStyle/>
          <a:p>
            <a:r>
              <a:rPr lang="en-US" b="1" dirty="0" smtClean="0"/>
              <a:t>9.5.1 </a:t>
            </a:r>
            <a:r>
              <a:rPr lang="en-US" b="1" dirty="0"/>
              <a:t>Student Grievance Procedures </a:t>
            </a:r>
            <a:r>
              <a:rPr lang="en-US" b="1" dirty="0" smtClean="0"/>
              <a:t> (paragraph 3)</a:t>
            </a:r>
            <a:endParaRPr lang="en-US" b="1" dirty="0"/>
          </a:p>
          <a:p>
            <a:r>
              <a:rPr lang="en-US" dirty="0"/>
              <a:t> Grievances arising out of classroom or other academic situations  should be resolved, if at all possible, with the individual instructor involved.  If resolution  cannot be reached, the student should discuss the grievance with the instructor’s department chair and submit it in writing to him or her.</a:t>
            </a:r>
            <a:r>
              <a:rPr lang="en-US" dirty="0"/>
              <a:t> </a:t>
            </a:r>
            <a:r>
              <a:rPr lang="en-US" dirty="0"/>
              <a:t> </a:t>
            </a:r>
            <a:endParaRPr lang="en-US" dirty="0" smtClean="0"/>
          </a:p>
          <a:p>
            <a:r>
              <a:rPr lang="en-US" dirty="0" smtClean="0"/>
              <a:t>Change to “ Grievances arising from academic situations”</a:t>
            </a:r>
            <a:endParaRPr lang="en-US" dirty="0"/>
          </a:p>
          <a:p>
            <a:endParaRPr lang="en-US" dirty="0"/>
          </a:p>
          <a:p>
            <a:endParaRPr lang="en-US" b="1" dirty="0"/>
          </a:p>
        </p:txBody>
      </p:sp>
      <p:sp>
        <p:nvSpPr>
          <p:cNvPr id="4" name="Content Placeholder 3"/>
          <p:cNvSpPr>
            <a:spLocks noGrp="1"/>
          </p:cNvSpPr>
          <p:nvPr>
            <p:ph sz="half" idx="2"/>
          </p:nvPr>
        </p:nvSpPr>
        <p:spPr/>
        <p:txBody>
          <a:bodyPr>
            <a:normAutofit fontScale="92500" lnSpcReduction="10000"/>
          </a:bodyPr>
          <a:lstStyle/>
          <a:p>
            <a:r>
              <a:rPr lang="en-US" b="1" dirty="0"/>
              <a:t>9.5.2 Grievances Related to Scholarly and Professional </a:t>
            </a:r>
            <a:r>
              <a:rPr lang="en-US" b="1" dirty="0" smtClean="0"/>
              <a:t>(paragraph 2)</a:t>
            </a:r>
          </a:p>
          <a:p>
            <a:r>
              <a:rPr lang="en-US" b="1" dirty="0" smtClean="0"/>
              <a:t>If the student feels</a:t>
            </a:r>
            <a:r>
              <a:rPr lang="is-IS" b="1" dirty="0" smtClean="0"/>
              <a:t>….</a:t>
            </a:r>
          </a:p>
          <a:p>
            <a:r>
              <a:rPr lang="is-IS" dirty="0" smtClean="0"/>
              <a:t>…</a:t>
            </a:r>
            <a:r>
              <a:rPr lang="en-US" dirty="0" smtClean="0"/>
              <a:t>If </a:t>
            </a:r>
            <a:r>
              <a:rPr lang="en-US" dirty="0"/>
              <a:t>no such committee exists, the DOGE (or department chair when appropriate) will appoint one.  The committee should respond in writing within  fifteen (15)   class  days.  </a:t>
            </a:r>
            <a:r>
              <a:rPr lang="en-US" dirty="0"/>
              <a:t> </a:t>
            </a:r>
            <a:r>
              <a:rPr lang="en-US" dirty="0"/>
              <a:t>   </a:t>
            </a:r>
            <a:endParaRPr lang="en-US" dirty="0" smtClean="0"/>
          </a:p>
          <a:p>
            <a:r>
              <a:rPr lang="is-IS" b="1" dirty="0" smtClean="0"/>
              <a:t>Change to  “If the student contends”</a:t>
            </a:r>
          </a:p>
          <a:p>
            <a:r>
              <a:rPr lang="is-IS" b="1" dirty="0" smtClean="0"/>
              <a:t>Debate over the change in response time. </a:t>
            </a:r>
            <a:endParaRPr lang="en-US" dirty="0"/>
          </a:p>
        </p:txBody>
      </p:sp>
    </p:spTree>
    <p:extLst>
      <p:ext uri="{BB962C8B-B14F-4D97-AF65-F5344CB8AC3E}">
        <p14:creationId xmlns:p14="http://schemas.microsoft.com/office/powerpoint/2010/main" val="1469318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a:xfrm>
            <a:off x="1371600" y="1623317"/>
            <a:ext cx="9724490" cy="4244083"/>
          </a:xfrm>
        </p:spPr>
        <p:txBody>
          <a:bodyPr>
            <a:normAutofit/>
          </a:bodyPr>
          <a:lstStyle/>
          <a:p>
            <a:r>
              <a:rPr lang="en-US" dirty="0" smtClean="0"/>
              <a:t>None</a:t>
            </a:r>
            <a:endParaRPr lang="en-US" dirty="0" smtClean="0"/>
          </a:p>
        </p:txBody>
      </p:sp>
    </p:spTree>
    <p:extLst>
      <p:ext uri="{BB962C8B-B14F-4D97-AF65-F5344CB8AC3E}">
        <p14:creationId xmlns:p14="http://schemas.microsoft.com/office/powerpoint/2010/main" val="67638467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780</TotalTime>
  <Words>341</Words>
  <Application>Microsoft Macintosh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Franklin Gothic Book</vt:lpstr>
      <vt:lpstr>Crop</vt:lpstr>
      <vt:lpstr>Graduate COUNCIL</vt:lpstr>
      <vt:lpstr>Call to Order</vt:lpstr>
      <vt:lpstr>Consent Agenda</vt:lpstr>
      <vt:lpstr>Announcements and Remarks </vt:lpstr>
      <vt:lpstr>Old Business</vt:lpstr>
      <vt:lpstr>Chapter 9 task force comments and changes</vt:lpstr>
      <vt:lpstr>Chapter 9 task force comments and changes</vt:lpstr>
      <vt:lpstr>Chapter 9 task force comments and changes</vt:lpstr>
      <vt:lpstr>New Business</vt:lpstr>
      <vt:lpstr>Committee reports</vt:lpstr>
      <vt:lpstr>Other Items?</vt:lpstr>
      <vt:lpstr>Meeting Schedule</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dc:title>
  <dc:creator>Microsoft Office User</dc:creator>
  <cp:lastModifiedBy>Microsoft Office User</cp:lastModifiedBy>
  <cp:revision>46</cp:revision>
  <dcterms:created xsi:type="dcterms:W3CDTF">2017-08-30T18:27:53Z</dcterms:created>
  <dcterms:modified xsi:type="dcterms:W3CDTF">2018-03-20T16:04:09Z</dcterms:modified>
</cp:coreProperties>
</file>