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6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4" r:id="rId8"/>
    <p:sldId id="265" r:id="rId9"/>
    <p:sldId id="266" r:id="rId10"/>
    <p:sldId id="267" r:id="rId11"/>
    <p:sldId id="263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31" d="100"/>
          <a:sy n="131" d="100"/>
        </p:scale>
        <p:origin x="10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9/20/2017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9154196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9/20/2017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5443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9/20/2017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90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9/20/2017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5597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9/20/2017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96720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9/20/2017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381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9/20/2017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9577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9/20/2017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1820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9/20/2017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8049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9/20/2017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1190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9/20/2017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2374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9/20/2017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725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GradUATE</a:t>
            </a:r>
            <a:r>
              <a:rPr lang="en-US" dirty="0" smtClean="0"/>
              <a:t> COUNCIL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September </a:t>
            </a:r>
            <a:r>
              <a:rPr lang="en-US" dirty="0" smtClean="0"/>
              <a:t>20, 2017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467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Committee Reports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English Proficiency requirement- </a:t>
            </a:r>
            <a:r>
              <a:rPr lang="en-US" dirty="0" err="1" smtClean="0"/>
              <a:t>Marquart</a:t>
            </a:r>
            <a:r>
              <a:rPr lang="en-US" dirty="0" smtClean="0"/>
              <a:t>, </a:t>
            </a:r>
            <a:r>
              <a:rPr lang="en-US" dirty="0" err="1" smtClean="0"/>
              <a:t>Shrotriya</a:t>
            </a:r>
            <a:r>
              <a:rPr lang="en-US" dirty="0" smtClean="0"/>
              <a:t>, Bothell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424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Meeting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All meetings will be in 3150 </a:t>
            </a:r>
            <a:r>
              <a:rPr lang="en-US" b="1" dirty="0" err="1"/>
              <a:t>Beardshear</a:t>
            </a:r>
            <a:r>
              <a:rPr lang="en-US" b="1" dirty="0"/>
              <a:t> Hall from 4:15-5:30</a:t>
            </a:r>
            <a:r>
              <a:rPr lang="en-US" b="1" dirty="0" smtClean="0"/>
              <a:t>.</a:t>
            </a:r>
          </a:p>
          <a:p>
            <a:r>
              <a:rPr lang="en-US" dirty="0" smtClean="0"/>
              <a:t>Wednesday</a:t>
            </a:r>
            <a:r>
              <a:rPr lang="en-US" dirty="0"/>
              <a:t>, Oct. 18</a:t>
            </a:r>
          </a:p>
          <a:p>
            <a:r>
              <a:rPr lang="en-US" dirty="0"/>
              <a:t>Wednesday, Nov 15</a:t>
            </a:r>
          </a:p>
          <a:p>
            <a:r>
              <a:rPr lang="en-US" dirty="0"/>
              <a:t>Wednesday, Dec. 6</a:t>
            </a:r>
          </a:p>
          <a:p>
            <a:r>
              <a:rPr lang="en-US" dirty="0"/>
              <a:t>Wednesday, Jan 17</a:t>
            </a:r>
          </a:p>
          <a:p>
            <a:r>
              <a:rPr lang="en-US" dirty="0"/>
              <a:t>Wednesday, Feb 21</a:t>
            </a:r>
          </a:p>
          <a:p>
            <a:r>
              <a:rPr lang="en-US" dirty="0"/>
              <a:t>Wednesday, Mar 21</a:t>
            </a:r>
          </a:p>
          <a:p>
            <a:r>
              <a:rPr lang="en-US" dirty="0"/>
              <a:t>Wednesday, April 18</a:t>
            </a:r>
          </a:p>
        </p:txBody>
      </p:sp>
    </p:spTree>
    <p:extLst>
      <p:ext uri="{BB962C8B-B14F-4D97-AF65-F5344CB8AC3E}">
        <p14:creationId xmlns:p14="http://schemas.microsoft.com/office/powerpoint/2010/main" val="728175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 to Order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Welcome, Steven </a:t>
            </a:r>
            <a:r>
              <a:rPr lang="en-US" dirty="0" err="1" smtClean="0"/>
              <a:t>Lonergan</a:t>
            </a:r>
            <a:r>
              <a:rPr lang="en-US" dirty="0" smtClean="0"/>
              <a:t>, Chair</a:t>
            </a:r>
          </a:p>
          <a:p>
            <a:r>
              <a:rPr lang="en-US" dirty="0" smtClean="0"/>
              <a:t>Introductions</a:t>
            </a:r>
          </a:p>
          <a:p>
            <a:r>
              <a:rPr lang="en-US" dirty="0" smtClean="0"/>
              <a:t>Seating of Substitute Council Members</a:t>
            </a:r>
          </a:p>
        </p:txBody>
      </p:sp>
    </p:spTree>
    <p:extLst>
      <p:ext uri="{BB962C8B-B14F-4D97-AF65-F5344CB8AC3E}">
        <p14:creationId xmlns:p14="http://schemas.microsoft.com/office/powerpoint/2010/main" val="200484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Consent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Minutes of April 19, 2017 meeting</a:t>
            </a:r>
          </a:p>
          <a:p>
            <a:r>
              <a:rPr lang="en-US" dirty="0" smtClean="0"/>
              <a:t>Agenda for current 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530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 and Remarks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Graduate Council Chair, Steven </a:t>
            </a:r>
            <a:r>
              <a:rPr lang="en-US" dirty="0" err="1" smtClean="0"/>
              <a:t>Lonergan</a:t>
            </a:r>
            <a:endParaRPr lang="en-US" dirty="0" smtClean="0"/>
          </a:p>
          <a:p>
            <a:pPr lvl="1"/>
            <a:r>
              <a:rPr lang="en-US" dirty="0" smtClean="0"/>
              <a:t>Reports from GCCC will require review in coming months. </a:t>
            </a:r>
          </a:p>
          <a:p>
            <a:r>
              <a:rPr lang="en-US" dirty="0" smtClean="0"/>
              <a:t>Dean of Graduate College, Comments from William Graves</a:t>
            </a:r>
          </a:p>
          <a:p>
            <a:r>
              <a:rPr lang="en-US" dirty="0" smtClean="0"/>
              <a:t>Assistant Dean of Graduate College, Craig Ogilvie</a:t>
            </a:r>
          </a:p>
          <a:p>
            <a:r>
              <a:rPr lang="en-US" dirty="0" smtClean="0"/>
              <a:t>Graduate College Office- Judy Strand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2171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Old 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Chapter 9 status: Report from Dean Graves</a:t>
            </a:r>
          </a:p>
          <a:p>
            <a:r>
              <a:rPr lang="en-US" dirty="0" smtClean="0"/>
              <a:t>Campaign of Welcome update: </a:t>
            </a:r>
            <a:r>
              <a:rPr lang="en-US" dirty="0" err="1" smtClean="0"/>
              <a:t>Marquart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110374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623317"/>
            <a:ext cx="9724490" cy="424408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Nominations for Vice Chair of Graduate Council</a:t>
            </a:r>
          </a:p>
          <a:p>
            <a:pPr lvl="1"/>
            <a:r>
              <a:rPr lang="en-US" dirty="0" smtClean="0"/>
              <a:t>Pam </a:t>
            </a:r>
            <a:r>
              <a:rPr lang="en-US" dirty="0" err="1" smtClean="0"/>
              <a:t>Riney-Kehrberg</a:t>
            </a:r>
            <a:r>
              <a:rPr lang="en-US" dirty="0" smtClean="0"/>
              <a:t> . History</a:t>
            </a:r>
          </a:p>
          <a:p>
            <a:r>
              <a:rPr lang="en-US" dirty="0"/>
              <a:t>Thank you for the nomination to be Vice Chair of the Graduate Council.  I am currently in my second year on the council.  I have had a high level of involvement in graduate education at Iowa State University.  Since coming to ISU in 2000, I have graduated 16 PhD students and currently have three working toward their degrees.  I have graduated 16 MA students, with another finishing this academic year.  In all, I have served on 77 graduate committees at Iowa State, in various departments in three colleges.  In 2015, I received the College of Liberal Arts and Sciences Graduate Mentorship </a:t>
            </a:r>
            <a:r>
              <a:rPr lang="en-US" dirty="0" smtClean="0"/>
              <a:t>Award.  Between </a:t>
            </a:r>
            <a:r>
              <a:rPr lang="en-US" dirty="0"/>
              <a:t>2000 and the current academic year, I have served seven years as DOGE.  Additionally, while I was History Department chair, I worked actively on graduate issues, helping the department to revise its graduate programs, consolidating two doctoral programs into a single, multi-faceted program.  I consider graduate education to be the most important part of my teaching duties at Iowa State University.  </a:t>
            </a:r>
            <a:endParaRPr lang="en-US" sz="1600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763846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Nominations for Vice Chair of Graduate Council</a:t>
            </a:r>
          </a:p>
          <a:p>
            <a:pPr lvl="1"/>
            <a:r>
              <a:rPr lang="en-US" dirty="0" smtClean="0"/>
              <a:t> Any from the floor?</a:t>
            </a:r>
          </a:p>
        </p:txBody>
      </p:sp>
    </p:spTree>
    <p:extLst>
      <p:ext uri="{BB962C8B-B14F-4D97-AF65-F5344CB8AC3E}">
        <p14:creationId xmlns:p14="http://schemas.microsoft.com/office/powerpoint/2010/main" val="1965386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Request from the Dean to form a subcommittee to survey and study the policies of outside members of POS committees. </a:t>
            </a:r>
            <a:endParaRPr lang="en-US" dirty="0"/>
          </a:p>
          <a:p>
            <a:pPr lvl="1"/>
            <a:r>
              <a:rPr lang="en-US" dirty="0" smtClean="0"/>
              <a:t>Issues include role in directing student, examining student, how is ”outside”  defined?</a:t>
            </a:r>
          </a:p>
          <a:p>
            <a:pPr lvl="1"/>
            <a:r>
              <a:rPr lang="en-US" dirty="0" smtClean="0"/>
              <a:t>Subcommittee will be asked to meet with Dean Graves ASAP.</a:t>
            </a:r>
          </a:p>
          <a:p>
            <a:pPr lvl="1"/>
            <a:r>
              <a:rPr lang="en-US" dirty="0" smtClean="0"/>
              <a:t>Action items for next meeting will include report and defining committee objectives</a:t>
            </a:r>
          </a:p>
        </p:txBody>
      </p:sp>
    </p:spTree>
    <p:extLst>
      <p:ext uri="{BB962C8B-B14F-4D97-AF65-F5344CB8AC3E}">
        <p14:creationId xmlns:p14="http://schemas.microsoft.com/office/powerpoint/2010/main" val="20329055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Business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602769"/>
            <a:ext cx="9703942" cy="4264631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Request to review double degree programs</a:t>
            </a:r>
          </a:p>
          <a:p>
            <a:pPr lvl="1"/>
            <a:r>
              <a:rPr lang="en-US" dirty="0" smtClean="0"/>
              <a:t>Two master’s programs one POSC, one thesis</a:t>
            </a:r>
          </a:p>
          <a:p>
            <a:pPr lvl="1"/>
            <a:r>
              <a:rPr lang="en-US" dirty="0" smtClean="0"/>
              <a:t>Typically for 30 credit programs, each program does 22 credits and shares 8</a:t>
            </a:r>
          </a:p>
          <a:p>
            <a:pPr lvl="1"/>
            <a:r>
              <a:rPr lang="en-US" dirty="0" smtClean="0"/>
              <a:t>Inconsistencies exist when one program has a much greater number of credits</a:t>
            </a:r>
          </a:p>
          <a:p>
            <a:pPr lvl="1"/>
            <a:r>
              <a:rPr lang="en-US" dirty="0" smtClean="0"/>
              <a:t>Subcommittee appointment: </a:t>
            </a:r>
          </a:p>
          <a:p>
            <a:r>
              <a:rPr lang="en-US" dirty="0" smtClean="0"/>
              <a:t>Over-age Course policy – Robinson, Speer</a:t>
            </a:r>
          </a:p>
          <a:p>
            <a:pPr lvl="1"/>
            <a:r>
              <a:rPr lang="en-US" dirty="0" smtClean="0"/>
              <a:t>Committee to address unintended consequences of new policy </a:t>
            </a:r>
          </a:p>
          <a:p>
            <a:pPr lvl="1"/>
            <a:r>
              <a:rPr lang="en-US" dirty="0" smtClean="0"/>
              <a:t>Subcommittee appointment:</a:t>
            </a:r>
          </a:p>
          <a:p>
            <a:r>
              <a:rPr lang="en-US" dirty="0" smtClean="0"/>
              <a:t>Admission policy</a:t>
            </a:r>
          </a:p>
          <a:p>
            <a:pPr lvl="1"/>
            <a:r>
              <a:rPr lang="en-US" dirty="0" smtClean="0"/>
              <a:t>Review and discuss proposed change in admission policy </a:t>
            </a:r>
          </a:p>
          <a:p>
            <a:pPr lvl="1"/>
            <a:r>
              <a:rPr lang="en-US" dirty="0" err="1" smtClean="0"/>
              <a:t>Lonergan</a:t>
            </a:r>
            <a:r>
              <a:rPr lang="en-US" dirty="0" smtClean="0"/>
              <a:t> will ask Executive Committee to review and report </a:t>
            </a:r>
            <a:endParaRPr lang="en-US" dirty="0"/>
          </a:p>
          <a:p>
            <a:pPr lvl="1"/>
            <a:r>
              <a:rPr lang="en-US" dirty="0" smtClean="0"/>
              <a:t>Discussion will occur and vote may occur in October meeting</a:t>
            </a:r>
          </a:p>
        </p:txBody>
      </p:sp>
    </p:spTree>
    <p:extLst>
      <p:ext uri="{BB962C8B-B14F-4D97-AF65-F5344CB8AC3E}">
        <p14:creationId xmlns:p14="http://schemas.microsoft.com/office/powerpoint/2010/main" val="583971059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</a:majorFont>
      <a:minorFont>
        <a:latin typeface="Franklin Gothic Book" panose="020B0503020102020204"/>
        <a:ea typeface=""/>
        <a:cs typeface="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107</TotalTime>
  <Words>512</Words>
  <Application>Microsoft Office PowerPoint</Application>
  <PresentationFormat>Widescreen</PresentationFormat>
  <Paragraphs>54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Franklin Gothic Book</vt:lpstr>
      <vt:lpstr>Crop</vt:lpstr>
      <vt:lpstr>GradUATE COUNCIL</vt:lpstr>
      <vt:lpstr>Call to Order</vt:lpstr>
      <vt:lpstr>Consent Agenda</vt:lpstr>
      <vt:lpstr>Announcements and Remarks </vt:lpstr>
      <vt:lpstr>Old Business</vt:lpstr>
      <vt:lpstr>New Business</vt:lpstr>
      <vt:lpstr>New Business</vt:lpstr>
      <vt:lpstr>New Business</vt:lpstr>
      <vt:lpstr>New Business</vt:lpstr>
      <vt:lpstr>Committee Reports</vt:lpstr>
      <vt:lpstr>Meeting Schedule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GradUATE COUNCIL</dc:title>
  <dc:creator>Microsoft Office User</dc:creator>
  <cp:lastModifiedBy>Strand, Judith K [G COL]</cp:lastModifiedBy>
  <cp:revision>16</cp:revision>
  <dcterms:created xsi:type="dcterms:W3CDTF">2017-08-30T18:27:53Z</dcterms:created>
  <dcterms:modified xsi:type="dcterms:W3CDTF">2017-09-20T16:49:22Z</dcterms:modified>
</cp:coreProperties>
</file>