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300" r:id="rId4"/>
    <p:sldId id="333" r:id="rId5"/>
    <p:sldId id="341" r:id="rId6"/>
    <p:sldId id="340" r:id="rId7"/>
    <p:sldId id="312" r:id="rId8"/>
    <p:sldId id="338" r:id="rId9"/>
    <p:sldId id="339" r:id="rId10"/>
    <p:sldId id="313" r:id="rId11"/>
    <p:sldId id="335" r:id="rId12"/>
    <p:sldId id="336" r:id="rId13"/>
    <p:sldId id="334" r:id="rId14"/>
    <p:sldId id="33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68059" autoAdjust="0"/>
  </p:normalViewPr>
  <p:slideViewPr>
    <p:cSldViewPr snapToGrid="0">
      <p:cViewPr varScale="1">
        <p:scale>
          <a:sx n="45" d="100"/>
          <a:sy n="45" d="100"/>
        </p:scale>
        <p:origin x="129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D5788-E280-4095-8056-A474CEEEBA96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6081-462A-4324-9EAB-293123FB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47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71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27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45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3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25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-council.iastate.edu/sites/default/files/2019-2020/April%202020/MS%20in%20AI%20Form%20A-LAS%20Rep%20Assembly-2020-03-24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-council.iastate.edu/sites/default/files/2019-2020/February%202020/PCP%20DRAFT%202-7-2020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-council.iastate.edu/sites/default/files/2019-2020/April%202020/MFA%20Expired%20Addition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April 15, 2020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679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4537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Peer institutions Tuition and stipend policies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964837"/>
              </p:ext>
            </p:extLst>
          </p:nvPr>
        </p:nvGraphicFramePr>
        <p:xfrm>
          <a:off x="0" y="1"/>
          <a:ext cx="12192000" cy="6724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5990391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3484555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1799682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08650235"/>
                    </a:ext>
                  </a:extLst>
                </a:gridCol>
              </a:tblGrid>
              <a:tr h="582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 of Living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Stipend (50% FTE,</a:t>
                      </a:r>
                      <a:r>
                        <a:rPr lang="en-US" baseline="0" dirty="0" smtClean="0"/>
                        <a:t> 1 semester)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02229"/>
                  </a:ext>
                </a:extLst>
              </a:tr>
              <a:tr h="614561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of California Davis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82% higher than 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$7778.25-$</a:t>
                      </a:r>
                      <a:r>
                        <a:rPr lang="en-US" dirty="0" smtClean="0"/>
                        <a:t>15241minimums </a:t>
                      </a:r>
                      <a:r>
                        <a:rPr lang="en-US" dirty="0" smtClean="0"/>
                        <a:t>with stepped increases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tuition and fees covered/waived if above 25%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102767"/>
                  </a:ext>
                </a:extLst>
              </a:tr>
              <a:tr h="633699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of Illinois Champagne-Urbana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8.6%</a:t>
                      </a:r>
                      <a:r>
                        <a:rPr lang="en-US" baseline="0" dirty="0" smtClean="0"/>
                        <a:t> lower than 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$8894 minimum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tuition and some but not all </a:t>
                      </a:r>
                      <a:r>
                        <a:rPr lang="en-US" baseline="0" dirty="0" smtClean="0"/>
                        <a:t>fees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578926"/>
                  </a:ext>
                </a:extLst>
              </a:tr>
              <a:tr h="582787">
                <a:tc>
                  <a:txBody>
                    <a:bodyPr/>
                    <a:lstStyle/>
                    <a:p>
                      <a:r>
                        <a:rPr lang="en-US" dirty="0" smtClean="0"/>
                        <a:t>Michigan State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3.5% higher</a:t>
                      </a:r>
                      <a:r>
                        <a:rPr lang="en-US" baseline="0" dirty="0" smtClean="0"/>
                        <a:t> than 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$7095.20-$8173.20 minimums with stepped increases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tuition for 9 credits, no fee waiver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76634"/>
                  </a:ext>
                </a:extLst>
              </a:tr>
              <a:tr h="832553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</a:t>
                      </a:r>
                      <a:r>
                        <a:rPr lang="en-US" baseline="0" dirty="0" smtClean="0"/>
                        <a:t> of Minnesota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21%</a:t>
                      </a:r>
                      <a:r>
                        <a:rPr lang="en-US" baseline="0" dirty="0" smtClean="0"/>
                        <a:t> higher than 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$7671.19-$12210.56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 FTE= 100% tuition</a:t>
                      </a:r>
                    </a:p>
                    <a:p>
                      <a:r>
                        <a:rPr lang="en-US" dirty="0" smtClean="0"/>
                        <a:t>25% FTE= 50% tuition</a:t>
                      </a:r>
                    </a:p>
                    <a:p>
                      <a:r>
                        <a:rPr lang="en-US" dirty="0" smtClean="0"/>
                        <a:t>12.5%</a:t>
                      </a:r>
                      <a:r>
                        <a:rPr lang="en-US" baseline="0" dirty="0" smtClean="0"/>
                        <a:t> FTE= 25% tuition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71258"/>
                  </a:ext>
                </a:extLst>
              </a:tr>
              <a:tr h="832545">
                <a:tc>
                  <a:txBody>
                    <a:bodyPr/>
                    <a:lstStyle/>
                    <a:p>
                      <a:r>
                        <a:rPr lang="en-US" dirty="0" smtClean="0"/>
                        <a:t>North Carolina</a:t>
                      </a:r>
                      <a:r>
                        <a:rPr lang="en-US" baseline="0" dirty="0" smtClean="0"/>
                        <a:t> State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16%</a:t>
                      </a:r>
                      <a:r>
                        <a:rPr lang="en-US" baseline="0" dirty="0" smtClean="0"/>
                        <a:t> higher than 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$2610-$21600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tuition covered, but with strict number</a:t>
                      </a:r>
                      <a:r>
                        <a:rPr lang="en-US" baseline="0" dirty="0" smtClean="0"/>
                        <a:t> of semester </a:t>
                      </a:r>
                      <a:r>
                        <a:rPr lang="en-US" dirty="0" smtClean="0"/>
                        <a:t>limits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892392"/>
                  </a:ext>
                </a:extLst>
              </a:tr>
              <a:tr h="582781">
                <a:tc>
                  <a:txBody>
                    <a:bodyPr/>
                    <a:lstStyle/>
                    <a:p>
                      <a:r>
                        <a:rPr lang="en-US" dirty="0" smtClean="0"/>
                        <a:t>Ohio State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3.3% lower</a:t>
                      </a:r>
                      <a:r>
                        <a:rPr lang="en-US" baseline="0" dirty="0" smtClean="0"/>
                        <a:t> than 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$8257.5 minimum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 and above:  All tuition and fees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033730"/>
                  </a:ext>
                </a:extLst>
              </a:tr>
              <a:tr h="337647">
                <a:tc>
                  <a:txBody>
                    <a:bodyPr/>
                    <a:lstStyle/>
                    <a:p>
                      <a:r>
                        <a:rPr lang="en-US" dirty="0" smtClean="0"/>
                        <a:t>Penn</a:t>
                      </a:r>
                      <a:r>
                        <a:rPr lang="en-US" baseline="0" dirty="0" smtClean="0"/>
                        <a:t> State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22% higher than 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$11202.50 average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tuition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502264"/>
                  </a:ext>
                </a:extLst>
              </a:tr>
              <a:tr h="582781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of Wisconsin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14% higher</a:t>
                      </a:r>
                      <a:r>
                        <a:rPr lang="en-US" baseline="0" dirty="0" smtClean="0"/>
                        <a:t> than 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$9306 minimum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 and above: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All tuition, no fees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24255"/>
                  </a:ext>
                </a:extLst>
              </a:tr>
              <a:tr h="688989">
                <a:tc>
                  <a:txBody>
                    <a:bodyPr/>
                    <a:lstStyle/>
                    <a:p>
                      <a:r>
                        <a:rPr lang="en-US" dirty="0" smtClean="0"/>
                        <a:t>Iowa State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$9200</a:t>
                      </a:r>
                      <a:r>
                        <a:rPr lang="en-US" baseline="0" dirty="0" smtClean="0"/>
                        <a:t> minimum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Masters: 25</a:t>
                      </a:r>
                      <a:r>
                        <a:rPr lang="en-US" dirty="0" smtClean="0"/>
                        <a:t>%-50%</a:t>
                      </a:r>
                      <a:r>
                        <a:rPr lang="en-US" baseline="0" dirty="0" smtClean="0"/>
                        <a:t> tuition</a:t>
                      </a:r>
                    </a:p>
                    <a:p>
                      <a:r>
                        <a:rPr lang="en-US" baseline="0" dirty="0" smtClean="0"/>
                        <a:t>PHD: 50%-100% tuition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822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64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65982"/>
            <a:ext cx="11029615" cy="3726818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Documentation and Dissemination of Grad College Handbook revisions</a:t>
            </a:r>
          </a:p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Counting 4-credit courses in fulfillment of POSC requirements that would exceed Graduate Council credit-limit </a:t>
            </a: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policies</a:t>
            </a:r>
            <a:endParaRPr lang="en-US" sz="24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9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Documentation and Dissemination of Grad College Handbook </a:t>
            </a:r>
            <a:r>
              <a:rPr lang="en-US" dirty="0" smtClean="0"/>
              <a:t>revisions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Dean Adams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4644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65982"/>
            <a:ext cx="11029615" cy="3726818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</a:rPr>
              <a:t>Documentation and Dissemination of Grad College Handbook </a:t>
            </a: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</a:rPr>
              <a:t>revisions</a:t>
            </a:r>
            <a:endParaRPr lang="en-US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Counting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4-credit courses in fulfillment of POSC requirements that would exceed Graduate Council credit-limit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</a:t>
            </a:r>
          </a:p>
        </p:txBody>
      </p:sp>
    </p:spTree>
    <p:extLst>
      <p:ext uri="{BB962C8B-B14F-4D97-AF65-F5344CB8AC3E}">
        <p14:creationId xmlns:p14="http://schemas.microsoft.com/office/powerpoint/2010/main" val="3650154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Counting 4-credit courses in fulfillment of POSC requirements that would exceed Graduate Council credit-limit </a:t>
            </a:r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Exception previously made for counting STAT 587(401) for non-degree students allowing ten credits rather than the standard nine credits</a:t>
            </a:r>
          </a:p>
          <a:p>
            <a:r>
              <a:rPr lang="en-US" sz="2400" dirty="0" smtClean="0"/>
              <a:t>Should this expand to Concurrent (6 or 12 credits), Masters expired courses (6 credits), Credit under 500 level (9 credits allowed, as long as only 3 are 300 level).</a:t>
            </a:r>
          </a:p>
          <a:p>
            <a:r>
              <a:rPr lang="en-US" sz="2400" dirty="0" smtClean="0"/>
              <a:t>Should this be allowed for all four credit courses? What about 2 2credit courses? Class and lab?</a:t>
            </a:r>
          </a:p>
          <a:p>
            <a:r>
              <a:rPr lang="en-US" sz="2400" dirty="0" smtClean="0"/>
              <a:t>Looking for guidance more than official policy change.</a:t>
            </a:r>
          </a:p>
        </p:txBody>
      </p:sp>
    </p:spTree>
    <p:extLst>
      <p:ext uri="{BB962C8B-B14F-4D97-AF65-F5344CB8AC3E}">
        <p14:creationId xmlns:p14="http://schemas.microsoft.com/office/powerpoint/2010/main" val="97864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to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7812"/>
            <a:ext cx="11029615" cy="4088920"/>
          </a:xfrm>
        </p:spPr>
        <p:txBody>
          <a:bodyPr>
            <a:noAutofit/>
          </a:bodyPr>
          <a:lstStyle/>
          <a:p>
            <a:r>
              <a:rPr lang="en-US" sz="3200" dirty="0"/>
              <a:t>Seating of substitute council members</a:t>
            </a:r>
          </a:p>
          <a:p>
            <a:r>
              <a:rPr lang="en-US" sz="3200" dirty="0"/>
              <a:t>Consent </a:t>
            </a:r>
            <a:r>
              <a:rPr lang="en-US" sz="3200" dirty="0" smtClean="0"/>
              <a:t>Agenda</a:t>
            </a:r>
          </a:p>
          <a:p>
            <a:pPr lvl="1"/>
            <a:r>
              <a:rPr lang="en-US" sz="1800" dirty="0" smtClean="0"/>
              <a:t>Minutes </a:t>
            </a:r>
            <a:r>
              <a:rPr lang="en-US" sz="1800" dirty="0"/>
              <a:t>of Graduate Council Meeting, </a:t>
            </a:r>
            <a:r>
              <a:rPr lang="en-US" sz="1800" dirty="0" smtClean="0"/>
              <a:t>March 25, </a:t>
            </a:r>
            <a:r>
              <a:rPr lang="en-US" sz="1800" dirty="0"/>
              <a:t>2020</a:t>
            </a:r>
          </a:p>
          <a:p>
            <a:pPr lvl="1"/>
            <a:r>
              <a:rPr lang="en-US" sz="1800" dirty="0" smtClean="0">
                <a:hlinkClick r:id="rId2"/>
              </a:rPr>
              <a:t>Masters in Artificial Intelligence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076712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254250" cy="367830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Postdoc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Contact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Person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Election of Vice Chair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MFA Expired Course Policy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Masters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tuition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policy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49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Postdoc Contact </a:t>
            </a:r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Link to proposal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596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254250" cy="367830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Postdoc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Contact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Person</a:t>
            </a:r>
          </a:p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Election of Vice Chair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MFA Expired Course Policy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Masters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tuition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policy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311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254250" cy="367830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Postdoc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Contact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Person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Election of Vice Chair</a:t>
            </a:r>
          </a:p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MFA Expired Course Policy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Masters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tuition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policy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062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Expired course policy for </a:t>
            </a:r>
            <a:r>
              <a:rPr lang="en-US" dirty="0" err="1" smtClean="0"/>
              <a:t>mfa</a:t>
            </a:r>
            <a:r>
              <a:rPr lang="en-US" dirty="0" smtClean="0"/>
              <a:t>/</a:t>
            </a:r>
            <a:r>
              <a:rPr lang="en-US" dirty="0" err="1" smtClean="0"/>
              <a:t>edd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134299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Proposed new policy for MFA expired courses:</a:t>
            </a:r>
          </a:p>
          <a:p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357390"/>
              </p:ext>
            </p:extLst>
          </p:nvPr>
        </p:nvGraphicFramePr>
        <p:xfrm>
          <a:off x="1532127" y="2851993"/>
          <a:ext cx="81280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353">
                  <a:extLst>
                    <a:ext uri="{9D8B030D-6E8A-4147-A177-3AD203B41FA5}">
                      <a16:colId xmlns:a16="http://schemas.microsoft.com/office/drawing/2014/main" val="1635057755"/>
                    </a:ext>
                  </a:extLst>
                </a:gridCol>
                <a:gridCol w="1755647">
                  <a:extLst>
                    <a:ext uri="{9D8B030D-6E8A-4147-A177-3AD203B41FA5}">
                      <a16:colId xmlns:a16="http://schemas.microsoft.com/office/drawing/2014/main" val="1036775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237388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126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MFA (proposed)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18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Required Credits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 (average)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759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Credits 8-10 years 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898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Credits more than 10 years 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Credit more than 17 years 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86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52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MFA Expiration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hlinkClick r:id="rId2"/>
              </a:rPr>
              <a:t>Link to policy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83873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254250" cy="367830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Postdoc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Contact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Person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Election of Vice Chair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MFA Expired Course Policy</a:t>
            </a:r>
          </a:p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Masters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tuition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policy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43404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2501</TotalTime>
  <Words>547</Words>
  <Application>Microsoft Office PowerPoint</Application>
  <PresentationFormat>Widescreen</PresentationFormat>
  <Paragraphs>113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Gill Sans MT</vt:lpstr>
      <vt:lpstr>Wingdings 2</vt:lpstr>
      <vt:lpstr>Dividend</vt:lpstr>
      <vt:lpstr>Graduate council meeting</vt:lpstr>
      <vt:lpstr>Call to order</vt:lpstr>
      <vt:lpstr>Old business</vt:lpstr>
      <vt:lpstr>Postdoc Contact Person</vt:lpstr>
      <vt:lpstr>Old business</vt:lpstr>
      <vt:lpstr>Old business</vt:lpstr>
      <vt:lpstr>Expired course policy for mfa/edd</vt:lpstr>
      <vt:lpstr>MFA Expiration Policy</vt:lpstr>
      <vt:lpstr>Old business</vt:lpstr>
      <vt:lpstr>Peer institutions Tuition and stipend policies</vt:lpstr>
      <vt:lpstr>New Business</vt:lpstr>
      <vt:lpstr>Documentation and Dissemination of Grad College Handbook revisions</vt:lpstr>
      <vt:lpstr>New Business</vt:lpstr>
      <vt:lpstr>Counting 4-credit courses in fulfillment of POSC requirements that would exceed Graduate Council credit-limit policies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meeting</dc:title>
  <dc:creator>Speer, Sebastian R [G COL]</dc:creator>
  <cp:lastModifiedBy>Speer, Sebastian R [G COL]</cp:lastModifiedBy>
  <cp:revision>78</cp:revision>
  <dcterms:created xsi:type="dcterms:W3CDTF">2019-08-26T20:40:52Z</dcterms:created>
  <dcterms:modified xsi:type="dcterms:W3CDTF">2020-04-15T15:25:31Z</dcterms:modified>
</cp:coreProperties>
</file>