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0"/>
  </p:notesMasterIdLst>
  <p:sldIdLst>
    <p:sldId id="256" r:id="rId2"/>
    <p:sldId id="257" r:id="rId3"/>
    <p:sldId id="258" r:id="rId4"/>
    <p:sldId id="259" r:id="rId5"/>
    <p:sldId id="300" r:id="rId6"/>
    <p:sldId id="301" r:id="rId7"/>
    <p:sldId id="299" r:id="rId8"/>
    <p:sldId id="302" r:id="rId9"/>
    <p:sldId id="298" r:id="rId10"/>
    <p:sldId id="303" r:id="rId11"/>
    <p:sldId id="297" r:id="rId12"/>
    <p:sldId id="304" r:id="rId13"/>
    <p:sldId id="305" r:id="rId14"/>
    <p:sldId id="306" r:id="rId15"/>
    <p:sldId id="307" r:id="rId16"/>
    <p:sldId id="261" r:id="rId17"/>
    <p:sldId id="274" r:id="rId18"/>
    <p:sldId id="28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68059" autoAdjust="0"/>
  </p:normalViewPr>
  <p:slideViewPr>
    <p:cSldViewPr snapToGrid="0">
      <p:cViewPr varScale="1">
        <p:scale>
          <a:sx n="57" d="100"/>
          <a:sy n="57" d="100"/>
        </p:scale>
        <p:origin x="137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3D5788-E280-4095-8056-A474CEEEBA96}" type="datetimeFigureOut">
              <a:rPr lang="en-US" smtClean="0"/>
              <a:t>1/22/2020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276081-462A-4324-9EAB-293123FB9F10}" type="slidenum">
              <a:rPr lang="en-US" smtClean="0"/>
              <a:t>‹#›</a:t>
            </a:fld>
            <a:endParaRPr lang="en-US"/>
          </a:p>
        </p:txBody>
      </p:sp>
    </p:spTree>
    <p:extLst>
      <p:ext uri="{BB962C8B-B14F-4D97-AF65-F5344CB8AC3E}">
        <p14:creationId xmlns:p14="http://schemas.microsoft.com/office/powerpoint/2010/main" val="2696857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1</a:t>
            </a:fld>
            <a:endParaRPr lang="en-US"/>
          </a:p>
        </p:txBody>
      </p:sp>
    </p:spTree>
    <p:extLst>
      <p:ext uri="{BB962C8B-B14F-4D97-AF65-F5344CB8AC3E}">
        <p14:creationId xmlns:p14="http://schemas.microsoft.com/office/powerpoint/2010/main" val="709999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a:t>
            </a:r>
            <a:r>
              <a:rPr lang="en-US" baseline="0" dirty="0"/>
              <a:t> Ellinwood</a:t>
            </a:r>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4</a:t>
            </a:fld>
            <a:endParaRPr lang="en-US"/>
          </a:p>
        </p:txBody>
      </p:sp>
    </p:spTree>
    <p:extLst>
      <p:ext uri="{BB962C8B-B14F-4D97-AF65-F5344CB8AC3E}">
        <p14:creationId xmlns:p14="http://schemas.microsoft.com/office/powerpoint/2010/main" val="2671223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a:t>
            </a:r>
            <a:r>
              <a:rPr lang="en-US" baseline="0" dirty="0"/>
              <a:t> Ellinwood</a:t>
            </a:r>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5</a:t>
            </a:fld>
            <a:endParaRPr lang="en-US"/>
          </a:p>
        </p:txBody>
      </p:sp>
    </p:spTree>
    <p:extLst>
      <p:ext uri="{BB962C8B-B14F-4D97-AF65-F5344CB8AC3E}">
        <p14:creationId xmlns:p14="http://schemas.microsoft.com/office/powerpoint/2010/main" val="3349347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a:t>
            </a:r>
            <a:r>
              <a:rPr lang="en-US" baseline="0" dirty="0"/>
              <a:t> Ellinwood</a:t>
            </a:r>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7</a:t>
            </a:fld>
            <a:endParaRPr lang="en-US"/>
          </a:p>
        </p:txBody>
      </p:sp>
    </p:spTree>
    <p:extLst>
      <p:ext uri="{BB962C8B-B14F-4D97-AF65-F5344CB8AC3E}">
        <p14:creationId xmlns:p14="http://schemas.microsoft.com/office/powerpoint/2010/main" val="2384080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a:t>
            </a:r>
            <a:r>
              <a:rPr lang="en-US" baseline="0" dirty="0"/>
              <a:t> Ellinwood</a:t>
            </a:r>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9</a:t>
            </a:fld>
            <a:endParaRPr lang="en-US"/>
          </a:p>
        </p:txBody>
      </p:sp>
    </p:spTree>
    <p:extLst>
      <p:ext uri="{BB962C8B-B14F-4D97-AF65-F5344CB8AC3E}">
        <p14:creationId xmlns:p14="http://schemas.microsoft.com/office/powerpoint/2010/main" val="2890320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a:t>
            </a:r>
            <a:r>
              <a:rPr lang="en-US" baseline="0" dirty="0"/>
              <a:t> Ellinwood</a:t>
            </a:r>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11</a:t>
            </a:fld>
            <a:endParaRPr lang="en-US"/>
          </a:p>
        </p:txBody>
      </p:sp>
    </p:spTree>
    <p:extLst>
      <p:ext uri="{BB962C8B-B14F-4D97-AF65-F5344CB8AC3E}">
        <p14:creationId xmlns:p14="http://schemas.microsoft.com/office/powerpoint/2010/main" val="2425489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Revisit expired courses policy. The proposal relayed to me is to not have an expired course policy for any course that was part of a completed degree. One rationale here was that the current expired courses requirement has a particularly negative impact on students who pursue non-academic careers between a master’s and doctoral degree. (and, given the AAU initiative, and the university’s interest in supporting career paths ‘beyond academic’, it seems like this could be a compelling argument and evidence that ISU supports such industry career paths for master’s students.</a:t>
            </a:r>
          </a:p>
          <a:p>
            <a:endParaRPr lang="en-US" dirty="0" smtClean="0"/>
          </a:p>
          <a:p>
            <a:endParaRPr lang="en-US" dirty="0" smtClean="0"/>
          </a:p>
          <a:p>
            <a:r>
              <a:rPr lang="en-US" dirty="0" smtClean="0"/>
              <a:t>SOME POLICIES ARE BY TERMINAL</a:t>
            </a:r>
            <a:r>
              <a:rPr lang="en-US" baseline="0" dirty="0" smtClean="0"/>
              <a:t> VS. NON-TERMINAL DEGREE, WHILE OTHERS ARE BY MASTERS VS PHD LEVEL</a:t>
            </a:r>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14</a:t>
            </a:fld>
            <a:endParaRPr lang="en-US"/>
          </a:p>
        </p:txBody>
      </p:sp>
    </p:spTree>
    <p:extLst>
      <p:ext uri="{BB962C8B-B14F-4D97-AF65-F5344CB8AC3E}">
        <p14:creationId xmlns:p14="http://schemas.microsoft.com/office/powerpoint/2010/main" val="1578009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An issue that has been raised in multiple venues is the issue of tuition scholarships at the master’s level. I’ve now heard from multiple departments across at least 2 colleges that only having 50% tuition scholarships for master’s students on a ½ assistantship is directly impacting their recruitment efforts because peer institutions offer full tuition scholarships for those students. It may be that this discussion has been had in the past, so I thought I’d mention it here before adding it to the agenda.</a:t>
            </a:r>
          </a:p>
        </p:txBody>
      </p:sp>
      <p:sp>
        <p:nvSpPr>
          <p:cNvPr id="4" name="Slide Number Placeholder 3"/>
          <p:cNvSpPr>
            <a:spLocks noGrp="1"/>
          </p:cNvSpPr>
          <p:nvPr>
            <p:ph type="sldNum" sz="quarter" idx="10"/>
          </p:nvPr>
        </p:nvSpPr>
        <p:spPr/>
        <p:txBody>
          <a:bodyPr/>
          <a:lstStyle/>
          <a:p>
            <a:fld id="{A7276081-462A-4324-9EAB-293123FB9F10}" type="slidenum">
              <a:rPr lang="en-US" smtClean="0"/>
              <a:t>18</a:t>
            </a:fld>
            <a:endParaRPr lang="en-US"/>
          </a:p>
        </p:txBody>
      </p:sp>
    </p:spTree>
    <p:extLst>
      <p:ext uri="{BB962C8B-B14F-4D97-AF65-F5344CB8AC3E}">
        <p14:creationId xmlns:p14="http://schemas.microsoft.com/office/powerpoint/2010/main" val="3801175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815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475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2004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73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7550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585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015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225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945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1/22/2020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7396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1448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082518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grad-college.iastate.edu/handbook/chapter.php?id=6&amp;search=expired%20course&amp;section=6.3#search"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grad-college.iastate.edu/handbook/chapter.php?id=6&amp;search=expired%20course&amp;section=6.3#search"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grad-college.iastate.edu/handbook/chapter.php?id=3#3.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Graduate council meeting</a:t>
            </a:r>
          </a:p>
        </p:txBody>
      </p:sp>
      <p:sp>
        <p:nvSpPr>
          <p:cNvPr id="3" name="Subtitle 2"/>
          <p:cNvSpPr>
            <a:spLocks noGrp="1"/>
          </p:cNvSpPr>
          <p:nvPr>
            <p:ph type="subTitle" idx="1"/>
          </p:nvPr>
        </p:nvSpPr>
        <p:spPr/>
        <p:txBody>
          <a:bodyPr>
            <a:normAutofit/>
          </a:bodyPr>
          <a:lstStyle/>
          <a:p>
            <a:r>
              <a:rPr lang="en-US" sz="2200" dirty="0" smtClean="0"/>
              <a:t>January 22, 2020</a:t>
            </a:r>
            <a:endParaRPr lang="en-US" sz="2200" dirty="0"/>
          </a:p>
        </p:txBody>
      </p:sp>
    </p:spTree>
    <p:extLst>
      <p:ext uri="{BB962C8B-B14F-4D97-AF65-F5344CB8AC3E}">
        <p14:creationId xmlns:p14="http://schemas.microsoft.com/office/powerpoint/2010/main" val="206679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to credit take as undergraduate policy</a:t>
            </a:r>
          </a:p>
        </p:txBody>
      </p:sp>
      <p:pic>
        <p:nvPicPr>
          <p:cNvPr id="4" name="Content Placeholder 3"/>
          <p:cNvPicPr>
            <a:picLocks noGrp="1" noChangeAspect="1"/>
          </p:cNvPicPr>
          <p:nvPr>
            <p:ph idx="1"/>
          </p:nvPr>
        </p:nvPicPr>
        <p:blipFill>
          <a:blip r:embed="rId2"/>
          <a:stretch>
            <a:fillRect/>
          </a:stretch>
        </p:blipFill>
        <p:spPr>
          <a:xfrm>
            <a:off x="3510942" y="1811547"/>
            <a:ext cx="4761865" cy="5032864"/>
          </a:xfrm>
          <a:prstGeom prst="rect">
            <a:avLst/>
          </a:prstGeom>
        </p:spPr>
      </p:pic>
    </p:spTree>
    <p:extLst>
      <p:ext uri="{BB962C8B-B14F-4D97-AF65-F5344CB8AC3E}">
        <p14:creationId xmlns:p14="http://schemas.microsoft.com/office/powerpoint/2010/main" val="1300011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r>
              <a:rPr lang="en-US" sz="3200" b="1" dirty="0">
                <a:solidFill>
                  <a:schemeClr val="bg1">
                    <a:lumMod val="65000"/>
                  </a:schemeClr>
                </a:solidFill>
              </a:rPr>
              <a:t>Exceptions to full graduate faculty status</a:t>
            </a:r>
            <a:endParaRPr lang="en-US" sz="3000" dirty="0">
              <a:solidFill>
                <a:schemeClr val="bg1">
                  <a:lumMod val="65000"/>
                </a:schemeClr>
              </a:solidFill>
            </a:endParaRPr>
          </a:p>
          <a:p>
            <a:r>
              <a:rPr lang="en-US" sz="3200" b="1" dirty="0">
                <a:solidFill>
                  <a:schemeClr val="bg1">
                    <a:lumMod val="65000"/>
                  </a:schemeClr>
                </a:solidFill>
              </a:rPr>
              <a:t>POSC </a:t>
            </a:r>
            <a:r>
              <a:rPr lang="en-US" sz="3200" b="1" dirty="0" smtClean="0">
                <a:solidFill>
                  <a:schemeClr val="bg1">
                    <a:lumMod val="65000"/>
                  </a:schemeClr>
                </a:solidFill>
              </a:rPr>
              <a:t>deadline </a:t>
            </a:r>
            <a:r>
              <a:rPr lang="en-US" sz="3200" b="1" dirty="0">
                <a:solidFill>
                  <a:schemeClr val="bg1">
                    <a:lumMod val="65000"/>
                  </a:schemeClr>
                </a:solidFill>
              </a:rPr>
              <a:t>and timeframe before preliminary </a:t>
            </a:r>
            <a:r>
              <a:rPr lang="en-US" sz="3200" b="1" dirty="0" smtClean="0">
                <a:solidFill>
                  <a:schemeClr val="bg1">
                    <a:lumMod val="65000"/>
                  </a:schemeClr>
                </a:solidFill>
              </a:rPr>
              <a:t>exam</a:t>
            </a:r>
          </a:p>
          <a:p>
            <a:r>
              <a:rPr lang="en-US" sz="3200" b="1" dirty="0" smtClean="0">
                <a:solidFill>
                  <a:schemeClr val="bg1">
                    <a:lumMod val="65000"/>
                  </a:schemeClr>
                </a:solidFill>
              </a:rPr>
              <a:t>Dismissal of postdocs for loss of funding</a:t>
            </a:r>
          </a:p>
          <a:p>
            <a:r>
              <a:rPr lang="en-US" sz="3200" b="1" dirty="0" smtClean="0">
                <a:solidFill>
                  <a:schemeClr val="bg1">
                    <a:lumMod val="65000"/>
                  </a:schemeClr>
                </a:solidFill>
              </a:rPr>
              <a:t>Change to credit take as undergraduate policy</a:t>
            </a:r>
          </a:p>
          <a:p>
            <a:r>
              <a:rPr lang="en-US" sz="3200" b="1" dirty="0" smtClean="0">
                <a:solidFill>
                  <a:schemeClr val="tx1"/>
                </a:solidFill>
              </a:rPr>
              <a:t>Bridge Funding for arrival of new child</a:t>
            </a:r>
            <a:endParaRPr lang="en-US" sz="3200" b="1" dirty="0">
              <a:solidFill>
                <a:schemeClr val="tx1"/>
              </a:solidFill>
            </a:endParaRPr>
          </a:p>
        </p:txBody>
      </p:sp>
    </p:spTree>
    <p:extLst>
      <p:ext uri="{BB962C8B-B14F-4D97-AF65-F5344CB8AC3E}">
        <p14:creationId xmlns:p14="http://schemas.microsoft.com/office/powerpoint/2010/main" val="1100219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Bridge Funding for arrival of new </a:t>
            </a:r>
            <a:r>
              <a:rPr lang="en-US" dirty="0" smtClean="0"/>
              <a:t>child</a:t>
            </a:r>
            <a:endParaRPr lang="en-US" dirty="0"/>
          </a:p>
        </p:txBody>
      </p:sp>
      <p:pic>
        <p:nvPicPr>
          <p:cNvPr id="4" name="Content Placeholder 3"/>
          <p:cNvPicPr>
            <a:picLocks noGrp="1" noChangeAspect="1"/>
          </p:cNvPicPr>
          <p:nvPr>
            <p:ph idx="1"/>
          </p:nvPr>
        </p:nvPicPr>
        <p:blipFill>
          <a:blip r:embed="rId2"/>
          <a:stretch>
            <a:fillRect/>
          </a:stretch>
        </p:blipFill>
        <p:spPr>
          <a:xfrm>
            <a:off x="2213262" y="1931060"/>
            <a:ext cx="6925224" cy="4676775"/>
          </a:xfrm>
          <a:prstGeom prst="rect">
            <a:avLst/>
          </a:prstGeom>
        </p:spPr>
      </p:pic>
    </p:spTree>
    <p:extLst>
      <p:ext uri="{BB962C8B-B14F-4D97-AF65-F5344CB8AC3E}">
        <p14:creationId xmlns:p14="http://schemas.microsoft.com/office/powerpoint/2010/main" val="233855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p:txBody>
          <a:bodyPr>
            <a:normAutofit/>
          </a:bodyPr>
          <a:lstStyle/>
          <a:p>
            <a:r>
              <a:rPr lang="en-US" sz="3200" dirty="0" smtClean="0"/>
              <a:t>Expired Courses for MFA degrees </a:t>
            </a:r>
            <a:endParaRPr lang="en-US" sz="3200" dirty="0"/>
          </a:p>
        </p:txBody>
      </p:sp>
    </p:spTree>
    <p:extLst>
      <p:ext uri="{BB962C8B-B14F-4D97-AF65-F5344CB8AC3E}">
        <p14:creationId xmlns:p14="http://schemas.microsoft.com/office/powerpoint/2010/main" val="1729375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Expired course policy</a:t>
            </a:r>
          </a:p>
        </p:txBody>
      </p:sp>
      <p:sp>
        <p:nvSpPr>
          <p:cNvPr id="3" name="Content Placeholder 2"/>
          <p:cNvSpPr>
            <a:spLocks noGrp="1"/>
          </p:cNvSpPr>
          <p:nvPr>
            <p:ph idx="1"/>
          </p:nvPr>
        </p:nvSpPr>
        <p:spPr/>
        <p:txBody>
          <a:bodyPr/>
          <a:lstStyle/>
          <a:p>
            <a:r>
              <a:rPr lang="en-US" dirty="0">
                <a:hlinkClick r:id="rId3"/>
              </a:rPr>
              <a:t>https://www.grad-college.iastate.edu/handbook/chapter.php?id=6&amp;search=expired%20course&amp;section=6.3#search</a:t>
            </a:r>
            <a:endParaRPr lang="en-US" dirty="0"/>
          </a:p>
          <a:p>
            <a:endParaRPr lang="en-US" dirty="0"/>
          </a:p>
          <a:p>
            <a:r>
              <a:rPr lang="en-US" sz="2000" dirty="0" smtClean="0"/>
              <a:t>Issues </a:t>
            </a:r>
            <a:r>
              <a:rPr lang="en-US" sz="2000" dirty="0"/>
              <a:t>that </a:t>
            </a:r>
            <a:r>
              <a:rPr lang="en-US" sz="2000" dirty="0" smtClean="0"/>
              <a:t>have </a:t>
            </a:r>
            <a:r>
              <a:rPr lang="en-US" sz="2000" dirty="0"/>
              <a:t>been raised:</a:t>
            </a:r>
          </a:p>
          <a:p>
            <a:pPr lvl="1"/>
            <a:r>
              <a:rPr lang="en-US" sz="1800" dirty="0"/>
              <a:t>Expired course policies negatively impact students who pursue non-academic career paths in between a master’s and doctoral program</a:t>
            </a:r>
          </a:p>
          <a:p>
            <a:pPr lvl="1"/>
            <a:r>
              <a:rPr lang="en-US" sz="1800" dirty="0"/>
              <a:t>May be a deterrent for students entering doctoral programs from </a:t>
            </a:r>
            <a:r>
              <a:rPr lang="en-US" sz="1800" dirty="0" smtClean="0"/>
              <a:t>industry</a:t>
            </a:r>
          </a:p>
          <a:p>
            <a:pPr lvl="1"/>
            <a:r>
              <a:rPr lang="en-US" sz="1800" dirty="0" smtClean="0"/>
              <a:t>MFA students are currently considered Masters students, despite the fact that it is a terminal degree program, typically require more credits, and attract students with earned graduate degrees</a:t>
            </a:r>
            <a:endParaRPr lang="en-US" sz="1800" dirty="0"/>
          </a:p>
        </p:txBody>
      </p:sp>
    </p:spTree>
    <p:extLst>
      <p:ext uri="{BB962C8B-B14F-4D97-AF65-F5344CB8AC3E}">
        <p14:creationId xmlns:p14="http://schemas.microsoft.com/office/powerpoint/2010/main" val="3551836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Expired Course Policy</a:t>
            </a:r>
            <a:endParaRPr lang="en-US" dirty="0"/>
          </a:p>
        </p:txBody>
      </p:sp>
      <p:sp>
        <p:nvSpPr>
          <p:cNvPr id="3" name="Content Placeholder 2"/>
          <p:cNvSpPr>
            <a:spLocks noGrp="1"/>
          </p:cNvSpPr>
          <p:nvPr>
            <p:ph idx="1"/>
          </p:nvPr>
        </p:nvSpPr>
        <p:spPr/>
        <p:txBody>
          <a:bodyPr anchor="t"/>
          <a:lstStyle/>
          <a:p>
            <a:r>
              <a:rPr lang="en-US" dirty="0">
                <a:hlinkClick r:id="rId2"/>
              </a:rPr>
              <a:t>https://</a:t>
            </a:r>
            <a:r>
              <a:rPr lang="en-US" dirty="0" smtClean="0">
                <a:hlinkClick r:id="rId2"/>
              </a:rPr>
              <a:t>www.grad-college.iastate.edu/handbook/chapter.php?id=6&amp;search=expired%20course&amp;section=6.3#search</a:t>
            </a:r>
            <a:endParaRPr lang="en-US" dirty="0" smtClean="0"/>
          </a:p>
          <a:p>
            <a:endParaRPr lang="en-US" dirty="0"/>
          </a:p>
          <a:p>
            <a:endParaRPr lang="en-US" dirty="0"/>
          </a:p>
        </p:txBody>
      </p:sp>
      <p:graphicFrame>
        <p:nvGraphicFramePr>
          <p:cNvPr id="4" name="Table 3"/>
          <p:cNvGraphicFramePr>
            <a:graphicFrameLocks noGrp="1"/>
          </p:cNvGraphicFramePr>
          <p:nvPr/>
        </p:nvGraphicFramePr>
        <p:xfrm>
          <a:off x="942788" y="2785207"/>
          <a:ext cx="9976224" cy="2468880"/>
        </p:xfrm>
        <a:graphic>
          <a:graphicData uri="http://schemas.openxmlformats.org/drawingml/2006/table">
            <a:tbl>
              <a:tblPr firstRow="1" bandRow="1">
                <a:tableStyleId>{5C22544A-7EE6-4342-B048-85BDC9FD1C3A}</a:tableStyleId>
              </a:tblPr>
              <a:tblGrid>
                <a:gridCol w="2494056">
                  <a:extLst>
                    <a:ext uri="{9D8B030D-6E8A-4147-A177-3AD203B41FA5}">
                      <a16:colId xmlns:a16="http://schemas.microsoft.com/office/drawing/2014/main" val="2976629645"/>
                    </a:ext>
                  </a:extLst>
                </a:gridCol>
                <a:gridCol w="2494056">
                  <a:extLst>
                    <a:ext uri="{9D8B030D-6E8A-4147-A177-3AD203B41FA5}">
                      <a16:colId xmlns:a16="http://schemas.microsoft.com/office/drawing/2014/main" val="261925823"/>
                    </a:ext>
                  </a:extLst>
                </a:gridCol>
                <a:gridCol w="2494056">
                  <a:extLst>
                    <a:ext uri="{9D8B030D-6E8A-4147-A177-3AD203B41FA5}">
                      <a16:colId xmlns:a16="http://schemas.microsoft.com/office/drawing/2014/main" val="2536491246"/>
                    </a:ext>
                  </a:extLst>
                </a:gridCol>
                <a:gridCol w="2494056">
                  <a:extLst>
                    <a:ext uri="{9D8B030D-6E8A-4147-A177-3AD203B41FA5}">
                      <a16:colId xmlns:a16="http://schemas.microsoft.com/office/drawing/2014/main" val="3948392350"/>
                    </a:ext>
                  </a:extLst>
                </a:gridCol>
              </a:tblGrid>
              <a:tr h="370840">
                <a:tc>
                  <a:txBody>
                    <a:bodyPr/>
                    <a:lstStyle/>
                    <a:p>
                      <a:endParaRPr lang="en-US" sz="3200" dirty="0"/>
                    </a:p>
                  </a:txBody>
                  <a:tcPr/>
                </a:tc>
                <a:tc>
                  <a:txBody>
                    <a:bodyPr/>
                    <a:lstStyle/>
                    <a:p>
                      <a:r>
                        <a:rPr lang="en-US" sz="3200" baseline="0" dirty="0" smtClean="0">
                          <a:latin typeface="Times New Roman" panose="02020603050405020304" pitchFamily="18" charset="0"/>
                          <a:cs typeface="Times New Roman" panose="02020603050405020304" pitchFamily="18" charset="0"/>
                        </a:rPr>
                        <a:t>≥ </a:t>
                      </a:r>
                      <a:r>
                        <a:rPr lang="en-US" sz="3200" baseline="0" dirty="0" smtClean="0"/>
                        <a:t>7 years</a:t>
                      </a:r>
                      <a:endParaRPr lang="en-US" sz="3200" dirty="0"/>
                    </a:p>
                  </a:txBody>
                  <a:tcPr/>
                </a:tc>
                <a:tc>
                  <a:txBody>
                    <a:bodyPr/>
                    <a:lstStyle/>
                    <a:p>
                      <a:r>
                        <a:rPr lang="en-US" sz="3200" dirty="0" smtClean="0"/>
                        <a:t>8-10 years</a:t>
                      </a:r>
                      <a:endParaRPr lang="en-US" sz="3200" dirty="0"/>
                    </a:p>
                  </a:txBody>
                  <a:tcPr/>
                </a:tc>
                <a:tc>
                  <a:txBody>
                    <a:bodyPr/>
                    <a:lstStyle/>
                    <a:p>
                      <a:r>
                        <a:rPr lang="en-US" sz="3200" dirty="0" smtClean="0"/>
                        <a:t>11+ years</a:t>
                      </a:r>
                      <a:endParaRPr lang="en-US" sz="3200" dirty="0"/>
                    </a:p>
                  </a:txBody>
                  <a:tcPr/>
                </a:tc>
                <a:extLst>
                  <a:ext uri="{0D108BD9-81ED-4DB2-BD59-A6C34878D82A}">
                    <a16:rowId xmlns:a16="http://schemas.microsoft.com/office/drawing/2014/main" val="1039423743"/>
                  </a:ext>
                </a:extLst>
              </a:tr>
              <a:tr h="370840">
                <a:tc>
                  <a:txBody>
                    <a:bodyPr/>
                    <a:lstStyle/>
                    <a:p>
                      <a:r>
                        <a:rPr lang="en-US" sz="3200" dirty="0" smtClean="0"/>
                        <a:t>Masters</a:t>
                      </a:r>
                      <a:endParaRPr lang="en-US" sz="3200" dirty="0"/>
                    </a:p>
                  </a:txBody>
                  <a:tcPr/>
                </a:tc>
                <a:tc>
                  <a:txBody>
                    <a:bodyPr/>
                    <a:lstStyle/>
                    <a:p>
                      <a:pPr algn="ctr"/>
                      <a:r>
                        <a:rPr lang="en-US" sz="3200" dirty="0" smtClean="0"/>
                        <a:t>unlimited</a:t>
                      </a:r>
                      <a:endParaRPr lang="en-US" sz="3200" dirty="0"/>
                    </a:p>
                  </a:txBody>
                  <a:tcPr/>
                </a:tc>
                <a:tc>
                  <a:txBody>
                    <a:bodyPr/>
                    <a:lstStyle/>
                    <a:p>
                      <a:pPr algn="ctr"/>
                      <a:r>
                        <a:rPr lang="en-US" sz="3200" dirty="0" smtClean="0"/>
                        <a:t>6 credits</a:t>
                      </a:r>
                      <a:endParaRPr lang="en-US" sz="3200" dirty="0"/>
                    </a:p>
                  </a:txBody>
                  <a:tcPr/>
                </a:tc>
                <a:tc>
                  <a:txBody>
                    <a:bodyPr/>
                    <a:lstStyle/>
                    <a:p>
                      <a:pPr algn="ctr"/>
                      <a:r>
                        <a:rPr lang="en-US" sz="3200" dirty="0" smtClean="0"/>
                        <a:t>0 credits</a:t>
                      </a:r>
                      <a:endParaRPr lang="en-US" sz="3200" dirty="0"/>
                    </a:p>
                  </a:txBody>
                  <a:tcPr/>
                </a:tc>
                <a:extLst>
                  <a:ext uri="{0D108BD9-81ED-4DB2-BD59-A6C34878D82A}">
                    <a16:rowId xmlns:a16="http://schemas.microsoft.com/office/drawing/2014/main" val="3408316855"/>
                  </a:ext>
                </a:extLst>
              </a:tr>
              <a:tr h="370840">
                <a:tc>
                  <a:txBody>
                    <a:bodyPr/>
                    <a:lstStyle/>
                    <a:p>
                      <a:r>
                        <a:rPr lang="en-US" sz="3200" dirty="0" smtClean="0"/>
                        <a:t>PhD</a:t>
                      </a:r>
                      <a:endParaRPr lang="en-US" sz="3200" dirty="0"/>
                    </a:p>
                  </a:txBody>
                  <a:tcPr/>
                </a:tc>
                <a:tc>
                  <a:txBody>
                    <a:bodyPr/>
                    <a:lstStyle/>
                    <a:p>
                      <a:pPr algn="ctr"/>
                      <a:r>
                        <a:rPr lang="en-US" sz="3200" dirty="0" smtClean="0"/>
                        <a:t>unlimited</a:t>
                      </a:r>
                      <a:endParaRPr lang="en-US" sz="3200" dirty="0"/>
                    </a:p>
                  </a:txBody>
                  <a:tcPr/>
                </a:tc>
                <a:tc>
                  <a:txBody>
                    <a:bodyPr/>
                    <a:lstStyle/>
                    <a:p>
                      <a:pPr algn="ctr"/>
                      <a:r>
                        <a:rPr lang="en-US" sz="3200" dirty="0" smtClean="0"/>
                        <a:t>unlimited</a:t>
                      </a:r>
                      <a:endParaRPr lang="en-US" sz="3200" dirty="0"/>
                    </a:p>
                  </a:txBody>
                  <a:tcPr/>
                </a:tc>
                <a:tc>
                  <a:txBody>
                    <a:bodyPr/>
                    <a:lstStyle/>
                    <a:p>
                      <a:pPr algn="ctr"/>
                      <a:r>
                        <a:rPr lang="en-US" sz="3200" dirty="0" smtClean="0"/>
                        <a:t>36 credits</a:t>
                      </a:r>
                      <a:br>
                        <a:rPr lang="en-US" sz="3200" dirty="0" smtClean="0"/>
                      </a:br>
                      <a:r>
                        <a:rPr lang="en-US" sz="2400" dirty="0" smtClean="0"/>
                        <a:t>(no more than 12 &gt; 16 </a:t>
                      </a:r>
                      <a:r>
                        <a:rPr lang="en-US" sz="2400" dirty="0" err="1" smtClean="0"/>
                        <a:t>yrs</a:t>
                      </a:r>
                      <a:r>
                        <a:rPr lang="en-US" sz="2400" dirty="0" smtClean="0"/>
                        <a:t>)</a:t>
                      </a:r>
                      <a:endParaRPr lang="en-US" sz="2400" dirty="0"/>
                    </a:p>
                  </a:txBody>
                  <a:tcPr/>
                </a:tc>
                <a:extLst>
                  <a:ext uri="{0D108BD9-81ED-4DB2-BD59-A6C34878D82A}">
                    <a16:rowId xmlns:a16="http://schemas.microsoft.com/office/drawing/2014/main" val="2330872424"/>
                  </a:ext>
                </a:extLst>
              </a:tr>
            </a:tbl>
          </a:graphicData>
        </a:graphic>
      </p:graphicFrame>
    </p:spTree>
    <p:extLst>
      <p:ext uri="{BB962C8B-B14F-4D97-AF65-F5344CB8AC3E}">
        <p14:creationId xmlns:p14="http://schemas.microsoft.com/office/powerpoint/2010/main" val="3828302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Items</a:t>
            </a:r>
          </a:p>
        </p:txBody>
      </p:sp>
      <p:sp>
        <p:nvSpPr>
          <p:cNvPr id="3" name="Content Placeholder 2"/>
          <p:cNvSpPr>
            <a:spLocks noGrp="1"/>
          </p:cNvSpPr>
          <p:nvPr>
            <p:ph idx="1"/>
          </p:nvPr>
        </p:nvSpPr>
        <p:spPr/>
        <p:txBody>
          <a:bodyPr>
            <a:normAutofit/>
          </a:bodyPr>
          <a:lstStyle/>
          <a:p>
            <a:r>
              <a:rPr lang="en-US" sz="3200" dirty="0"/>
              <a:t>Any other items from the graduate council members</a:t>
            </a:r>
          </a:p>
          <a:p>
            <a:pPr lvl="1"/>
            <a:r>
              <a:rPr lang="en-US" sz="3000" dirty="0" smtClean="0">
                <a:solidFill>
                  <a:schemeClr val="bg1">
                    <a:lumMod val="65000"/>
                  </a:schemeClr>
                </a:solidFill>
              </a:rPr>
              <a:t>External POS members (and COI issues)</a:t>
            </a:r>
          </a:p>
          <a:p>
            <a:pPr lvl="1"/>
            <a:r>
              <a:rPr lang="en-US" sz="3000" dirty="0" smtClean="0">
                <a:solidFill>
                  <a:schemeClr val="bg1">
                    <a:lumMod val="65000"/>
                  </a:schemeClr>
                </a:solidFill>
              </a:rPr>
              <a:t>Tuition </a:t>
            </a:r>
            <a:r>
              <a:rPr lang="en-US" sz="3000" dirty="0">
                <a:solidFill>
                  <a:schemeClr val="bg1">
                    <a:lumMod val="65000"/>
                  </a:schemeClr>
                </a:solidFill>
              </a:rPr>
              <a:t>scholarships for master’s </a:t>
            </a:r>
            <a:r>
              <a:rPr lang="en-US" sz="3000" dirty="0" smtClean="0">
                <a:solidFill>
                  <a:schemeClr val="bg1">
                    <a:lumMod val="65000"/>
                  </a:schemeClr>
                </a:solidFill>
              </a:rPr>
              <a:t>students</a:t>
            </a:r>
            <a:endParaRPr lang="en-US" sz="3000" dirty="0">
              <a:solidFill>
                <a:schemeClr val="bg1">
                  <a:lumMod val="65000"/>
                </a:schemeClr>
              </a:solidFill>
            </a:endParaRPr>
          </a:p>
        </p:txBody>
      </p:sp>
    </p:spTree>
    <p:extLst>
      <p:ext uri="{BB962C8B-B14F-4D97-AF65-F5344CB8AC3E}">
        <p14:creationId xmlns:p14="http://schemas.microsoft.com/office/powerpoint/2010/main" val="2318239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 Membership issues</a:t>
            </a:r>
          </a:p>
        </p:txBody>
      </p:sp>
      <p:sp>
        <p:nvSpPr>
          <p:cNvPr id="3" name="Content Placeholder 2"/>
          <p:cNvSpPr>
            <a:spLocks noGrp="1"/>
          </p:cNvSpPr>
          <p:nvPr>
            <p:ph idx="1"/>
          </p:nvPr>
        </p:nvSpPr>
        <p:spPr>
          <a:xfrm>
            <a:off x="581192" y="2180496"/>
            <a:ext cx="11029615" cy="4197444"/>
          </a:xfrm>
        </p:spPr>
        <p:txBody>
          <a:bodyPr>
            <a:normAutofit lnSpcReduction="10000"/>
          </a:bodyPr>
          <a:lstStyle/>
          <a:p>
            <a:r>
              <a:rPr lang="en-US" sz="2400" dirty="0"/>
              <a:t>Purpose and definition of the external POS committee member</a:t>
            </a:r>
          </a:p>
          <a:p>
            <a:pPr lvl="1"/>
            <a:r>
              <a:rPr lang="en-US" sz="2000" dirty="0"/>
              <a:t>Current handbook language:		</a:t>
            </a:r>
            <a:r>
              <a:rPr lang="en-US" sz="2000" b="1" dirty="0"/>
              <a:t>Member(s) from Outside the Student’s</a:t>
            </a:r>
            <a:r>
              <a:rPr lang="en-US" sz="2000" dirty="0"/>
              <a:t> </a:t>
            </a:r>
            <a:r>
              <a:rPr lang="en-US" sz="2000" b="1" dirty="0"/>
              <a:t>Field of 										Emphasis.</a:t>
            </a:r>
            <a:r>
              <a:rPr lang="en-US" sz="2000" dirty="0"/>
              <a:t> The outside graduate faculty member(s) of the POS 								committee provide relevant specialized knowledge or a different 								perspective helpful to the planning, execution, and reporting of 								research, or some aspect of intellectual diversity deemed 										important by the committee and/or major.</a:t>
            </a:r>
          </a:p>
          <a:p>
            <a:pPr marL="0" indent="0">
              <a:buNone/>
            </a:pPr>
            <a:endParaRPr lang="en-US" sz="2400" dirty="0"/>
          </a:p>
          <a:p>
            <a:r>
              <a:rPr lang="en-US" sz="2400" dirty="0"/>
              <a:t>Dealing with conflicts of interest within the POS committee</a:t>
            </a:r>
          </a:p>
          <a:p>
            <a:pPr lvl="1"/>
            <a:r>
              <a:rPr lang="en-US" sz="2200" dirty="0"/>
              <a:t>Examples:	POS member(s) as PI on grant  as basis of thesis/dissertation; close 						relationships between POS members </a:t>
            </a:r>
          </a:p>
        </p:txBody>
      </p:sp>
    </p:spTree>
    <p:extLst>
      <p:ext uri="{BB962C8B-B14F-4D97-AF65-F5344CB8AC3E}">
        <p14:creationId xmlns:p14="http://schemas.microsoft.com/office/powerpoint/2010/main" val="2866860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Master’s graduate assistant tuition scholarship rate</a:t>
            </a:r>
          </a:p>
        </p:txBody>
      </p:sp>
      <p:sp>
        <p:nvSpPr>
          <p:cNvPr id="3" name="Content Placeholder 2"/>
          <p:cNvSpPr>
            <a:spLocks noGrp="1"/>
          </p:cNvSpPr>
          <p:nvPr>
            <p:ph idx="1"/>
          </p:nvPr>
        </p:nvSpPr>
        <p:spPr>
          <a:xfrm>
            <a:off x="581193" y="2054766"/>
            <a:ext cx="11029615" cy="4471764"/>
          </a:xfrm>
        </p:spPr>
        <p:txBody>
          <a:bodyPr>
            <a:normAutofit fontScale="92500" lnSpcReduction="10000"/>
          </a:bodyPr>
          <a:lstStyle/>
          <a:p>
            <a:r>
              <a:rPr lang="en-US" b="1" dirty="0"/>
              <a:t>3.3.1 Graduate Assistantship Tuition Scholarships</a:t>
            </a:r>
          </a:p>
          <a:p>
            <a:r>
              <a:rPr lang="en-US" dirty="0"/>
              <a:t>Graduate students appointed to a graduate assistantship appointment of 1/4-time or more for at least 3 months in fall and spring terms and for 4 weeks in summer term, are assessed tuition at the full-time resident (in-state) rate for the fall and spring term. Summer term tuition is assessed at resident (in-state) rate for the number of credits registered for. The graduate assistantship tuition scholarships are not paid directly to the student, but are applied to the student’s tuition bill. The scholarship awards are equal to:</a:t>
            </a:r>
          </a:p>
          <a:p>
            <a:r>
              <a:rPr lang="en-US" dirty="0"/>
              <a:t>For a master’s student:</a:t>
            </a:r>
          </a:p>
          <a:p>
            <a:pPr lvl="1"/>
            <a:r>
              <a:rPr lang="en-US" dirty="0"/>
              <a:t>50% of full-time tuition per semester for each student on an assistantship appointment of 1/2-time or more or</a:t>
            </a:r>
          </a:p>
          <a:p>
            <a:pPr lvl="1"/>
            <a:r>
              <a:rPr lang="en-US" dirty="0"/>
              <a:t>25% of full-time tuition per semester for each student on an assistantship appointment of 1/4-time or more, but less than 1/2-time.</a:t>
            </a:r>
          </a:p>
          <a:p>
            <a:r>
              <a:rPr lang="en-US" dirty="0"/>
              <a:t>For a Ph.D. (and terminal master’s program) student:</a:t>
            </a:r>
          </a:p>
          <a:p>
            <a:pPr lvl="1"/>
            <a:r>
              <a:rPr lang="en-US" dirty="0"/>
              <a:t>100% of full-time tuition per semester for each student on an assistantship appointment of 1/2-time or more or</a:t>
            </a:r>
          </a:p>
          <a:p>
            <a:pPr lvl="1"/>
            <a:r>
              <a:rPr lang="en-US" dirty="0"/>
              <a:t>50% of full-time tuition per semester for each student on an assistantship appointment of 1/4-time or more, but less than 1/2-time.</a:t>
            </a:r>
          </a:p>
          <a:p>
            <a:pPr lvl="1"/>
            <a:endParaRPr lang="en-US" dirty="0"/>
          </a:p>
          <a:p>
            <a:pPr lvl="1"/>
            <a:r>
              <a:rPr lang="en-US" dirty="0">
                <a:hlinkClick r:id="rId3"/>
              </a:rPr>
              <a:t>https://www.grad-college.iastate.edu/handbook/chapter.php?id=3#3.2</a:t>
            </a:r>
            <a:endParaRPr lang="en-US" dirty="0"/>
          </a:p>
        </p:txBody>
      </p:sp>
      <p:sp>
        <p:nvSpPr>
          <p:cNvPr id="4" name="Rectangle 3"/>
          <p:cNvSpPr/>
          <p:nvPr/>
        </p:nvSpPr>
        <p:spPr>
          <a:xfrm>
            <a:off x="708660" y="3794760"/>
            <a:ext cx="10902148" cy="100584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9303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to order</a:t>
            </a:r>
          </a:p>
        </p:txBody>
      </p:sp>
      <p:sp>
        <p:nvSpPr>
          <p:cNvPr id="3" name="Content Placeholder 2"/>
          <p:cNvSpPr>
            <a:spLocks noGrp="1"/>
          </p:cNvSpPr>
          <p:nvPr>
            <p:ph idx="1"/>
          </p:nvPr>
        </p:nvSpPr>
        <p:spPr>
          <a:xfrm>
            <a:off x="581192" y="1897812"/>
            <a:ext cx="11029615" cy="4088920"/>
          </a:xfrm>
        </p:spPr>
        <p:txBody>
          <a:bodyPr>
            <a:noAutofit/>
          </a:bodyPr>
          <a:lstStyle/>
          <a:p>
            <a:r>
              <a:rPr lang="en-US" sz="3200" dirty="0"/>
              <a:t>Seating of substitute council members</a:t>
            </a:r>
          </a:p>
          <a:p>
            <a:r>
              <a:rPr lang="en-US" sz="3200" dirty="0"/>
              <a:t>Consent </a:t>
            </a:r>
            <a:r>
              <a:rPr lang="en-US" sz="3200" dirty="0" smtClean="0"/>
              <a:t>Agenda</a:t>
            </a:r>
          </a:p>
          <a:p>
            <a:pPr lvl="1"/>
            <a:r>
              <a:rPr lang="en-US" sz="1800" dirty="0" smtClean="0"/>
              <a:t>Dual-list: HIST 498/598</a:t>
            </a:r>
          </a:p>
          <a:p>
            <a:pPr lvl="1"/>
            <a:r>
              <a:rPr lang="en-US" sz="1800" dirty="0" smtClean="0"/>
              <a:t>Dual-list: IE 437/537</a:t>
            </a:r>
          </a:p>
          <a:p>
            <a:pPr lvl="1"/>
            <a:r>
              <a:rPr lang="en-US" sz="1800" dirty="0" smtClean="0"/>
              <a:t>Dual-list: MAT E 475/575</a:t>
            </a:r>
          </a:p>
          <a:p>
            <a:pPr lvl="1"/>
            <a:r>
              <a:rPr lang="en-US" sz="1800" dirty="0" smtClean="0"/>
              <a:t>Dual-list: Math 422/522</a:t>
            </a:r>
          </a:p>
          <a:p>
            <a:pPr lvl="1"/>
            <a:r>
              <a:rPr lang="en-US" sz="1800" dirty="0" smtClean="0"/>
              <a:t>Dual-list: BBMB 445/545</a:t>
            </a:r>
          </a:p>
          <a:p>
            <a:pPr lvl="1"/>
            <a:r>
              <a:rPr lang="en-US" sz="1800" dirty="0" smtClean="0"/>
              <a:t>Elimination of Technology and Innovation Management Specialization</a:t>
            </a:r>
          </a:p>
          <a:p>
            <a:pPr lvl="1"/>
            <a:r>
              <a:rPr lang="en-US" sz="1800" dirty="0" smtClean="0"/>
              <a:t>Concurrent BS in Cyber Security and MBA</a:t>
            </a:r>
            <a:endParaRPr lang="en-US" sz="1800" dirty="0"/>
          </a:p>
        </p:txBody>
      </p:sp>
    </p:spTree>
    <p:extLst>
      <p:ext uri="{BB962C8B-B14F-4D97-AF65-F5344CB8AC3E}">
        <p14:creationId xmlns:p14="http://schemas.microsoft.com/office/powerpoint/2010/main" val="4076712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Announcements and Remarks</a:t>
            </a:r>
          </a:p>
        </p:txBody>
      </p:sp>
      <p:sp>
        <p:nvSpPr>
          <p:cNvPr id="3" name="Content Placeholder 2"/>
          <p:cNvSpPr>
            <a:spLocks noGrp="1"/>
          </p:cNvSpPr>
          <p:nvPr>
            <p:ph idx="1"/>
          </p:nvPr>
        </p:nvSpPr>
        <p:spPr/>
        <p:txBody>
          <a:bodyPr>
            <a:normAutofit/>
          </a:bodyPr>
          <a:lstStyle/>
          <a:p>
            <a:r>
              <a:rPr lang="en-US" sz="3200" dirty="0"/>
              <a:t>Bethany Gray, Chair</a:t>
            </a:r>
          </a:p>
          <a:p>
            <a:r>
              <a:rPr lang="en-US" sz="3200" dirty="0"/>
              <a:t>Bill Graves, Dean of the Graduate College</a:t>
            </a:r>
          </a:p>
          <a:p>
            <a:r>
              <a:rPr lang="en-US" sz="3200" dirty="0"/>
              <a:t>Carolyn Cutrona,  Associate Dean of the Graduate College</a:t>
            </a:r>
          </a:p>
          <a:p>
            <a:r>
              <a:rPr lang="en-US" sz="3200" dirty="0"/>
              <a:t>Judy Strand, Graduate College Office</a:t>
            </a:r>
          </a:p>
        </p:txBody>
      </p:sp>
    </p:spTree>
    <p:extLst>
      <p:ext uri="{BB962C8B-B14F-4D97-AF65-F5344CB8AC3E}">
        <p14:creationId xmlns:p14="http://schemas.microsoft.com/office/powerpoint/2010/main" val="2211506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r>
              <a:rPr lang="en-US" sz="3200" b="1" dirty="0"/>
              <a:t>Exceptions to full graduate faculty status</a:t>
            </a:r>
            <a:endParaRPr lang="en-US" sz="3000" dirty="0">
              <a:solidFill>
                <a:schemeClr val="bg1">
                  <a:lumMod val="75000"/>
                </a:schemeClr>
              </a:solidFill>
            </a:endParaRPr>
          </a:p>
          <a:p>
            <a:r>
              <a:rPr lang="en-US" sz="3200" b="1" dirty="0">
                <a:solidFill>
                  <a:schemeClr val="bg1">
                    <a:lumMod val="65000"/>
                  </a:schemeClr>
                </a:solidFill>
              </a:rPr>
              <a:t>POSC </a:t>
            </a:r>
            <a:r>
              <a:rPr lang="en-US" sz="3200" b="1" dirty="0" smtClean="0">
                <a:solidFill>
                  <a:schemeClr val="bg1">
                    <a:lumMod val="65000"/>
                  </a:schemeClr>
                </a:solidFill>
              </a:rPr>
              <a:t>deadline </a:t>
            </a:r>
            <a:r>
              <a:rPr lang="en-US" sz="3200" b="1" dirty="0">
                <a:solidFill>
                  <a:schemeClr val="bg1">
                    <a:lumMod val="65000"/>
                  </a:schemeClr>
                </a:solidFill>
              </a:rPr>
              <a:t>and timeframe before preliminary </a:t>
            </a:r>
            <a:r>
              <a:rPr lang="en-US" sz="3200" b="1" dirty="0" smtClean="0">
                <a:solidFill>
                  <a:schemeClr val="bg1">
                    <a:lumMod val="65000"/>
                  </a:schemeClr>
                </a:solidFill>
              </a:rPr>
              <a:t>exam</a:t>
            </a:r>
          </a:p>
          <a:p>
            <a:r>
              <a:rPr lang="en-US" sz="3200" b="1" dirty="0" smtClean="0">
                <a:solidFill>
                  <a:schemeClr val="bg1">
                    <a:lumMod val="65000"/>
                  </a:schemeClr>
                </a:solidFill>
              </a:rPr>
              <a:t>Dismissal of postdocs for loss of funding</a:t>
            </a:r>
          </a:p>
          <a:p>
            <a:r>
              <a:rPr lang="en-US" sz="3200" b="1" dirty="0" smtClean="0">
                <a:solidFill>
                  <a:schemeClr val="bg1">
                    <a:lumMod val="65000"/>
                  </a:schemeClr>
                </a:solidFill>
              </a:rPr>
              <a:t>Change to credit take as undergraduate policy</a:t>
            </a:r>
          </a:p>
          <a:p>
            <a:r>
              <a:rPr lang="en-US" sz="3200" b="1" dirty="0" smtClean="0">
                <a:solidFill>
                  <a:schemeClr val="bg1">
                    <a:lumMod val="65000"/>
                  </a:schemeClr>
                </a:solidFill>
              </a:rPr>
              <a:t>Bridge Funding for arrival of new child</a:t>
            </a:r>
            <a:endParaRPr lang="en-US" sz="3200" b="1" dirty="0">
              <a:solidFill>
                <a:schemeClr val="bg1">
                  <a:lumMod val="65000"/>
                </a:schemeClr>
              </a:solidFill>
            </a:endParaRPr>
          </a:p>
        </p:txBody>
      </p:sp>
    </p:spTree>
    <p:extLst>
      <p:ext uri="{BB962C8B-B14F-4D97-AF65-F5344CB8AC3E}">
        <p14:creationId xmlns:p14="http://schemas.microsoft.com/office/powerpoint/2010/main" val="2618870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r>
              <a:rPr lang="en-US" sz="3200" b="1" dirty="0">
                <a:solidFill>
                  <a:schemeClr val="bg1">
                    <a:lumMod val="65000"/>
                  </a:schemeClr>
                </a:solidFill>
              </a:rPr>
              <a:t>Exceptions to full graduate faculty status</a:t>
            </a:r>
            <a:endParaRPr lang="en-US" sz="3000" dirty="0">
              <a:solidFill>
                <a:schemeClr val="bg1">
                  <a:lumMod val="65000"/>
                </a:schemeClr>
              </a:solidFill>
            </a:endParaRPr>
          </a:p>
          <a:p>
            <a:r>
              <a:rPr lang="en-US" sz="3200" b="1" dirty="0">
                <a:solidFill>
                  <a:schemeClr val="tx1"/>
                </a:solidFill>
              </a:rPr>
              <a:t>POSC </a:t>
            </a:r>
            <a:r>
              <a:rPr lang="en-US" sz="3200" b="1" dirty="0" smtClean="0">
                <a:solidFill>
                  <a:schemeClr val="tx1"/>
                </a:solidFill>
              </a:rPr>
              <a:t>deadline </a:t>
            </a:r>
            <a:r>
              <a:rPr lang="en-US" sz="3200" b="1" dirty="0">
                <a:solidFill>
                  <a:schemeClr val="tx1"/>
                </a:solidFill>
              </a:rPr>
              <a:t>and timeframe before preliminary </a:t>
            </a:r>
            <a:r>
              <a:rPr lang="en-US" sz="3200" b="1" dirty="0" smtClean="0">
                <a:solidFill>
                  <a:schemeClr val="tx1"/>
                </a:solidFill>
              </a:rPr>
              <a:t>exam</a:t>
            </a:r>
          </a:p>
          <a:p>
            <a:r>
              <a:rPr lang="en-US" sz="3200" b="1" dirty="0" smtClean="0">
                <a:solidFill>
                  <a:schemeClr val="bg1">
                    <a:lumMod val="65000"/>
                  </a:schemeClr>
                </a:solidFill>
              </a:rPr>
              <a:t>Dismissal of postdocs for loss of funding</a:t>
            </a:r>
          </a:p>
          <a:p>
            <a:r>
              <a:rPr lang="en-US" sz="3200" b="1" dirty="0" smtClean="0">
                <a:solidFill>
                  <a:schemeClr val="bg1">
                    <a:lumMod val="65000"/>
                  </a:schemeClr>
                </a:solidFill>
              </a:rPr>
              <a:t>Change to credit take as undergraduate policy</a:t>
            </a:r>
          </a:p>
          <a:p>
            <a:r>
              <a:rPr lang="en-US" sz="3200" b="1" dirty="0" smtClean="0">
                <a:solidFill>
                  <a:schemeClr val="bg1">
                    <a:lumMod val="65000"/>
                  </a:schemeClr>
                </a:solidFill>
              </a:rPr>
              <a:t>Bridge Funding for arrival of new child</a:t>
            </a:r>
            <a:endParaRPr lang="en-US" sz="3200" b="1" dirty="0">
              <a:solidFill>
                <a:schemeClr val="bg1">
                  <a:lumMod val="65000"/>
                </a:schemeClr>
              </a:solidFill>
            </a:endParaRPr>
          </a:p>
        </p:txBody>
      </p:sp>
    </p:spTree>
    <p:extLst>
      <p:ext uri="{BB962C8B-B14F-4D97-AF65-F5344CB8AC3E}">
        <p14:creationId xmlns:p14="http://schemas.microsoft.com/office/powerpoint/2010/main" val="1806493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POSC deadline and timeframe before preliminary </a:t>
            </a:r>
            <a:r>
              <a:rPr lang="en-US" dirty="0" smtClean="0"/>
              <a:t>exam</a:t>
            </a:r>
            <a:endParaRPr lang="en-US" dirty="0"/>
          </a:p>
        </p:txBody>
      </p:sp>
      <p:pic>
        <p:nvPicPr>
          <p:cNvPr id="4" name="Content Placeholder 3"/>
          <p:cNvPicPr>
            <a:picLocks noGrp="1" noChangeAspect="1"/>
          </p:cNvPicPr>
          <p:nvPr>
            <p:ph idx="1"/>
          </p:nvPr>
        </p:nvPicPr>
        <p:blipFill>
          <a:blip r:embed="rId2"/>
          <a:stretch>
            <a:fillRect/>
          </a:stretch>
        </p:blipFill>
        <p:spPr>
          <a:xfrm>
            <a:off x="3450640" y="1818908"/>
            <a:ext cx="4986256" cy="5039092"/>
          </a:xfrm>
          <a:prstGeom prst="rect">
            <a:avLst/>
          </a:prstGeom>
        </p:spPr>
      </p:pic>
    </p:spTree>
    <p:extLst>
      <p:ext uri="{BB962C8B-B14F-4D97-AF65-F5344CB8AC3E}">
        <p14:creationId xmlns:p14="http://schemas.microsoft.com/office/powerpoint/2010/main" val="623652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r>
              <a:rPr lang="en-US" sz="3200" b="1" dirty="0">
                <a:solidFill>
                  <a:schemeClr val="bg1">
                    <a:lumMod val="65000"/>
                  </a:schemeClr>
                </a:solidFill>
              </a:rPr>
              <a:t>Exceptions to full graduate faculty status</a:t>
            </a:r>
            <a:endParaRPr lang="en-US" sz="3000" dirty="0">
              <a:solidFill>
                <a:schemeClr val="bg1">
                  <a:lumMod val="65000"/>
                </a:schemeClr>
              </a:solidFill>
            </a:endParaRPr>
          </a:p>
          <a:p>
            <a:r>
              <a:rPr lang="en-US" sz="3200" b="1" dirty="0">
                <a:solidFill>
                  <a:schemeClr val="bg1">
                    <a:lumMod val="65000"/>
                  </a:schemeClr>
                </a:solidFill>
              </a:rPr>
              <a:t>POSC </a:t>
            </a:r>
            <a:r>
              <a:rPr lang="en-US" sz="3200" b="1" dirty="0" smtClean="0">
                <a:solidFill>
                  <a:schemeClr val="bg1">
                    <a:lumMod val="65000"/>
                  </a:schemeClr>
                </a:solidFill>
              </a:rPr>
              <a:t>deadline </a:t>
            </a:r>
            <a:r>
              <a:rPr lang="en-US" sz="3200" b="1" dirty="0">
                <a:solidFill>
                  <a:schemeClr val="bg1">
                    <a:lumMod val="65000"/>
                  </a:schemeClr>
                </a:solidFill>
              </a:rPr>
              <a:t>and timeframe before preliminary </a:t>
            </a:r>
            <a:r>
              <a:rPr lang="en-US" sz="3200" b="1" dirty="0" smtClean="0">
                <a:solidFill>
                  <a:schemeClr val="bg1">
                    <a:lumMod val="65000"/>
                  </a:schemeClr>
                </a:solidFill>
              </a:rPr>
              <a:t>exam</a:t>
            </a:r>
          </a:p>
          <a:p>
            <a:r>
              <a:rPr lang="en-US" sz="3200" b="1" dirty="0" smtClean="0"/>
              <a:t>Dismissal of postdocs for loss of funding</a:t>
            </a:r>
          </a:p>
          <a:p>
            <a:r>
              <a:rPr lang="en-US" sz="3200" b="1" dirty="0" smtClean="0">
                <a:solidFill>
                  <a:schemeClr val="bg1">
                    <a:lumMod val="65000"/>
                  </a:schemeClr>
                </a:solidFill>
              </a:rPr>
              <a:t>Change to credit take as undergraduate policy</a:t>
            </a:r>
          </a:p>
          <a:p>
            <a:r>
              <a:rPr lang="en-US" sz="3200" b="1" dirty="0" smtClean="0">
                <a:solidFill>
                  <a:schemeClr val="bg1">
                    <a:lumMod val="65000"/>
                  </a:schemeClr>
                </a:solidFill>
              </a:rPr>
              <a:t>Bridge Funding for arrival of new child</a:t>
            </a:r>
            <a:endParaRPr lang="en-US" sz="3200" b="1" dirty="0">
              <a:solidFill>
                <a:schemeClr val="bg1">
                  <a:lumMod val="65000"/>
                </a:schemeClr>
              </a:solidFill>
            </a:endParaRPr>
          </a:p>
        </p:txBody>
      </p:sp>
    </p:spTree>
    <p:extLst>
      <p:ext uri="{BB962C8B-B14F-4D97-AF65-F5344CB8AC3E}">
        <p14:creationId xmlns:p14="http://schemas.microsoft.com/office/powerpoint/2010/main" val="3233650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Dismissal of postdocs for loss of </a:t>
            </a:r>
            <a:r>
              <a:rPr lang="en-US" dirty="0" smtClean="0"/>
              <a:t>funding</a:t>
            </a:r>
            <a:endParaRPr lang="en-US" dirty="0"/>
          </a:p>
        </p:txBody>
      </p:sp>
      <p:pic>
        <p:nvPicPr>
          <p:cNvPr id="4" name="Content Placeholder 3"/>
          <p:cNvPicPr>
            <a:picLocks noGrp="1" noChangeAspect="1"/>
          </p:cNvPicPr>
          <p:nvPr>
            <p:ph idx="1"/>
          </p:nvPr>
        </p:nvPicPr>
        <p:blipFill>
          <a:blip r:embed="rId2"/>
          <a:stretch>
            <a:fillRect/>
          </a:stretch>
        </p:blipFill>
        <p:spPr>
          <a:xfrm>
            <a:off x="1517292" y="1810847"/>
            <a:ext cx="8557894" cy="5021275"/>
          </a:xfrm>
          <a:prstGeom prst="rect">
            <a:avLst/>
          </a:prstGeom>
        </p:spPr>
      </p:pic>
    </p:spTree>
    <p:extLst>
      <p:ext uri="{BB962C8B-B14F-4D97-AF65-F5344CB8AC3E}">
        <p14:creationId xmlns:p14="http://schemas.microsoft.com/office/powerpoint/2010/main" val="346699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r>
              <a:rPr lang="en-US" sz="3200" b="1" dirty="0">
                <a:solidFill>
                  <a:schemeClr val="bg1">
                    <a:lumMod val="65000"/>
                  </a:schemeClr>
                </a:solidFill>
              </a:rPr>
              <a:t>Exceptions to full graduate faculty status</a:t>
            </a:r>
            <a:endParaRPr lang="en-US" sz="3000" dirty="0">
              <a:solidFill>
                <a:schemeClr val="bg1">
                  <a:lumMod val="65000"/>
                </a:schemeClr>
              </a:solidFill>
            </a:endParaRPr>
          </a:p>
          <a:p>
            <a:r>
              <a:rPr lang="en-US" sz="3200" b="1" dirty="0">
                <a:solidFill>
                  <a:schemeClr val="bg1">
                    <a:lumMod val="65000"/>
                  </a:schemeClr>
                </a:solidFill>
              </a:rPr>
              <a:t>POSC </a:t>
            </a:r>
            <a:r>
              <a:rPr lang="en-US" sz="3200" b="1" dirty="0" smtClean="0">
                <a:solidFill>
                  <a:schemeClr val="bg1">
                    <a:lumMod val="65000"/>
                  </a:schemeClr>
                </a:solidFill>
              </a:rPr>
              <a:t>deadline </a:t>
            </a:r>
            <a:r>
              <a:rPr lang="en-US" sz="3200" b="1" dirty="0">
                <a:solidFill>
                  <a:schemeClr val="bg1">
                    <a:lumMod val="65000"/>
                  </a:schemeClr>
                </a:solidFill>
              </a:rPr>
              <a:t>and timeframe before preliminary </a:t>
            </a:r>
            <a:r>
              <a:rPr lang="en-US" sz="3200" b="1" dirty="0" smtClean="0">
                <a:solidFill>
                  <a:schemeClr val="bg1">
                    <a:lumMod val="65000"/>
                  </a:schemeClr>
                </a:solidFill>
              </a:rPr>
              <a:t>exam</a:t>
            </a:r>
          </a:p>
          <a:p>
            <a:r>
              <a:rPr lang="en-US" sz="3200" b="1" dirty="0" smtClean="0">
                <a:solidFill>
                  <a:schemeClr val="bg1">
                    <a:lumMod val="65000"/>
                  </a:schemeClr>
                </a:solidFill>
              </a:rPr>
              <a:t>Dismissal of postdocs for loss of funding</a:t>
            </a:r>
          </a:p>
          <a:p>
            <a:r>
              <a:rPr lang="en-US" sz="3200" b="1" dirty="0" smtClean="0">
                <a:solidFill>
                  <a:schemeClr val="tx1"/>
                </a:solidFill>
              </a:rPr>
              <a:t>Change to credit take as undergraduate policy</a:t>
            </a:r>
          </a:p>
          <a:p>
            <a:r>
              <a:rPr lang="en-US" sz="3200" b="1" dirty="0" smtClean="0">
                <a:solidFill>
                  <a:schemeClr val="bg1">
                    <a:lumMod val="65000"/>
                  </a:schemeClr>
                </a:solidFill>
              </a:rPr>
              <a:t>Bridge Funding for arrival of new child</a:t>
            </a:r>
            <a:endParaRPr lang="en-US" sz="3200" b="1" dirty="0">
              <a:solidFill>
                <a:schemeClr val="bg1">
                  <a:lumMod val="65000"/>
                </a:schemeClr>
              </a:solidFill>
            </a:endParaRPr>
          </a:p>
        </p:txBody>
      </p:sp>
    </p:spTree>
    <p:extLst>
      <p:ext uri="{BB962C8B-B14F-4D97-AF65-F5344CB8AC3E}">
        <p14:creationId xmlns:p14="http://schemas.microsoft.com/office/powerpoint/2010/main" val="118641661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538</TotalTime>
  <Words>693</Words>
  <Application>Microsoft Office PowerPoint</Application>
  <PresentationFormat>Widescreen</PresentationFormat>
  <Paragraphs>112</Paragraphs>
  <Slides>18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Gill Sans MT</vt:lpstr>
      <vt:lpstr>Times New Roman</vt:lpstr>
      <vt:lpstr>Wingdings 2</vt:lpstr>
      <vt:lpstr>Dividend</vt:lpstr>
      <vt:lpstr>Graduate council meeting</vt:lpstr>
      <vt:lpstr>Call to order</vt:lpstr>
      <vt:lpstr>Announcements and Remarks</vt:lpstr>
      <vt:lpstr>Old business</vt:lpstr>
      <vt:lpstr>Old business</vt:lpstr>
      <vt:lpstr>POSC deadline and timeframe before preliminary exam</vt:lpstr>
      <vt:lpstr>Old business</vt:lpstr>
      <vt:lpstr>Dismissal of postdocs for loss of funding</vt:lpstr>
      <vt:lpstr>Old business</vt:lpstr>
      <vt:lpstr>Change to credit take as undergraduate policy</vt:lpstr>
      <vt:lpstr>Old business</vt:lpstr>
      <vt:lpstr>Bridge Funding for arrival of new child</vt:lpstr>
      <vt:lpstr>New Business</vt:lpstr>
      <vt:lpstr>Expired course policy</vt:lpstr>
      <vt:lpstr>Expired Course Policy</vt:lpstr>
      <vt:lpstr>Other Items</vt:lpstr>
      <vt:lpstr>POS Membership issues</vt:lpstr>
      <vt:lpstr>Master’s graduate assistant tuition scholarship rate</vt:lpstr>
    </vt:vector>
  </TitlesOfParts>
  <Company>_x000d_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council meeting</dc:title>
  <dc:creator>Speer, Sebastian R [G COL]</dc:creator>
  <cp:lastModifiedBy>Gray, Bethany D [ENGL]</cp:lastModifiedBy>
  <cp:revision>35</cp:revision>
  <dcterms:created xsi:type="dcterms:W3CDTF">2019-08-26T20:40:52Z</dcterms:created>
  <dcterms:modified xsi:type="dcterms:W3CDTF">2020-01-22T22:03:31Z</dcterms:modified>
</cp:coreProperties>
</file>