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20"/>
  </p:notesMasterIdLst>
  <p:sldIdLst>
    <p:sldId id="256" r:id="rId2"/>
    <p:sldId id="257" r:id="rId3"/>
    <p:sldId id="300" r:id="rId4"/>
    <p:sldId id="332" r:id="rId5"/>
    <p:sldId id="330" r:id="rId6"/>
    <p:sldId id="312" r:id="rId7"/>
    <p:sldId id="306" r:id="rId8"/>
    <p:sldId id="329" r:id="rId9"/>
    <p:sldId id="280" r:id="rId10"/>
    <p:sldId id="313" r:id="rId11"/>
    <p:sldId id="328" r:id="rId12"/>
    <p:sldId id="331" r:id="rId13"/>
    <p:sldId id="327" r:id="rId14"/>
    <p:sldId id="333" r:id="rId15"/>
    <p:sldId id="335" r:id="rId16"/>
    <p:sldId id="336" r:id="rId17"/>
    <p:sldId id="334" r:id="rId18"/>
    <p:sldId id="337"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82" autoAdjust="0"/>
    <p:restoredTop sz="68059" autoAdjust="0"/>
  </p:normalViewPr>
  <p:slideViewPr>
    <p:cSldViewPr snapToGrid="0">
      <p:cViewPr varScale="1">
        <p:scale>
          <a:sx n="79" d="100"/>
          <a:sy n="79" d="100"/>
        </p:scale>
        <p:origin x="74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3D5788-E280-4095-8056-A474CEEEBA96}" type="datetimeFigureOut">
              <a:rPr lang="en-US" smtClean="0"/>
              <a:t>3/23/2020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276081-462A-4324-9EAB-293123FB9F10}" type="slidenum">
              <a:rPr lang="en-US" smtClean="0"/>
              <a:t>‹#›</a:t>
            </a:fld>
            <a:endParaRPr lang="en-US"/>
          </a:p>
        </p:txBody>
      </p:sp>
    </p:spTree>
    <p:extLst>
      <p:ext uri="{BB962C8B-B14F-4D97-AF65-F5344CB8AC3E}">
        <p14:creationId xmlns:p14="http://schemas.microsoft.com/office/powerpoint/2010/main" val="26968573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276081-462A-4324-9EAB-293123FB9F10}" type="slidenum">
              <a:rPr lang="en-US" smtClean="0"/>
              <a:t>1</a:t>
            </a:fld>
            <a:endParaRPr lang="en-US"/>
          </a:p>
        </p:txBody>
      </p:sp>
    </p:spTree>
    <p:extLst>
      <p:ext uri="{BB962C8B-B14F-4D97-AF65-F5344CB8AC3E}">
        <p14:creationId xmlns:p14="http://schemas.microsoft.com/office/powerpoint/2010/main" val="709999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276081-462A-4324-9EAB-293123FB9F10}" type="slidenum">
              <a:rPr lang="en-US" smtClean="0"/>
              <a:t>3</a:t>
            </a:fld>
            <a:endParaRPr lang="en-US"/>
          </a:p>
        </p:txBody>
      </p:sp>
    </p:spTree>
    <p:extLst>
      <p:ext uri="{BB962C8B-B14F-4D97-AF65-F5344CB8AC3E}">
        <p14:creationId xmlns:p14="http://schemas.microsoft.com/office/powerpoint/2010/main" val="3349347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276081-462A-4324-9EAB-293123FB9F10}" type="slidenum">
              <a:rPr lang="en-US" smtClean="0"/>
              <a:t>5</a:t>
            </a:fld>
            <a:endParaRPr lang="en-US"/>
          </a:p>
        </p:txBody>
      </p:sp>
    </p:spTree>
    <p:extLst>
      <p:ext uri="{BB962C8B-B14F-4D97-AF65-F5344CB8AC3E}">
        <p14:creationId xmlns:p14="http://schemas.microsoft.com/office/powerpoint/2010/main" val="4109175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Revisit expired courses policy. The proposal relayed to me is to not have an expired course policy for any course that was part of a completed degree. One rationale here was that the current expired courses requirement has a particularly negative impact on students who pursue non-academic careers between a master’s and doctoral degree. (and, given the AAU initiative, and the university’s interest in supporting career paths ‘beyond academic’, it seems like this could be a compelling argument and evidence that ISU supports such industry career paths for master’s students.</a:t>
            </a:r>
          </a:p>
          <a:p>
            <a:endParaRPr lang="en-US" dirty="0" smtClean="0"/>
          </a:p>
          <a:p>
            <a:endParaRPr lang="en-US" dirty="0" smtClean="0"/>
          </a:p>
          <a:p>
            <a:r>
              <a:rPr lang="en-US" dirty="0" smtClean="0"/>
              <a:t>SOME POLICIES ARE BY TERMINAL</a:t>
            </a:r>
            <a:r>
              <a:rPr lang="en-US" baseline="0" dirty="0" smtClean="0"/>
              <a:t> VS. NON-TERMINAL DEGREE, WHILE OTHERS ARE BY MASTERS VS PHD LEVEL</a:t>
            </a:r>
            <a:endParaRPr lang="en-US" dirty="0"/>
          </a:p>
        </p:txBody>
      </p:sp>
      <p:sp>
        <p:nvSpPr>
          <p:cNvPr id="4" name="Slide Number Placeholder 3"/>
          <p:cNvSpPr>
            <a:spLocks noGrp="1"/>
          </p:cNvSpPr>
          <p:nvPr>
            <p:ph type="sldNum" sz="quarter" idx="10"/>
          </p:nvPr>
        </p:nvSpPr>
        <p:spPr/>
        <p:txBody>
          <a:bodyPr/>
          <a:lstStyle/>
          <a:p>
            <a:fld id="{A7276081-462A-4324-9EAB-293123FB9F10}" type="slidenum">
              <a:rPr lang="en-US" smtClean="0"/>
              <a:t>7</a:t>
            </a:fld>
            <a:endParaRPr lang="en-US"/>
          </a:p>
        </p:txBody>
      </p:sp>
    </p:spTree>
    <p:extLst>
      <p:ext uri="{BB962C8B-B14F-4D97-AF65-F5344CB8AC3E}">
        <p14:creationId xmlns:p14="http://schemas.microsoft.com/office/powerpoint/2010/main" val="1578009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276081-462A-4324-9EAB-293123FB9F10}" type="slidenum">
              <a:rPr lang="en-US" smtClean="0"/>
              <a:t>8</a:t>
            </a:fld>
            <a:endParaRPr lang="en-US"/>
          </a:p>
        </p:txBody>
      </p:sp>
    </p:spTree>
    <p:extLst>
      <p:ext uri="{BB962C8B-B14F-4D97-AF65-F5344CB8AC3E}">
        <p14:creationId xmlns:p14="http://schemas.microsoft.com/office/powerpoint/2010/main" val="4142965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An issue that has been raised in multiple venues is the issue of tuition scholarships at the master’s level. I’ve now heard from multiple departments across at least 2 colleges that only having 50% tuition scholarships for master’s students on a ½ assistantship is directly impacting their recruitment efforts because peer institutions offer full tuition scholarships for those students. It may be that this discussion has been had in the past, so I thought I’d mention it here before adding it to the agenda.</a:t>
            </a:r>
          </a:p>
        </p:txBody>
      </p:sp>
      <p:sp>
        <p:nvSpPr>
          <p:cNvPr id="4" name="Slide Number Placeholder 3"/>
          <p:cNvSpPr>
            <a:spLocks noGrp="1"/>
          </p:cNvSpPr>
          <p:nvPr>
            <p:ph type="sldNum" sz="quarter" idx="10"/>
          </p:nvPr>
        </p:nvSpPr>
        <p:spPr/>
        <p:txBody>
          <a:bodyPr/>
          <a:lstStyle/>
          <a:p>
            <a:fld id="{A7276081-462A-4324-9EAB-293123FB9F10}" type="slidenum">
              <a:rPr lang="en-US" smtClean="0"/>
              <a:t>9</a:t>
            </a:fld>
            <a:endParaRPr lang="en-US"/>
          </a:p>
        </p:txBody>
      </p:sp>
    </p:spTree>
    <p:extLst>
      <p:ext uri="{BB962C8B-B14F-4D97-AF65-F5344CB8AC3E}">
        <p14:creationId xmlns:p14="http://schemas.microsoft.com/office/powerpoint/2010/main" val="3801175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276081-462A-4324-9EAB-293123FB9F10}" type="slidenum">
              <a:rPr lang="en-US" smtClean="0"/>
              <a:t>11</a:t>
            </a:fld>
            <a:endParaRPr lang="en-US"/>
          </a:p>
        </p:txBody>
      </p:sp>
    </p:spTree>
    <p:extLst>
      <p:ext uri="{BB962C8B-B14F-4D97-AF65-F5344CB8AC3E}">
        <p14:creationId xmlns:p14="http://schemas.microsoft.com/office/powerpoint/2010/main" val="36761574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276081-462A-4324-9EAB-293123FB9F10}" type="slidenum">
              <a:rPr lang="en-US" smtClean="0"/>
              <a:t>13</a:t>
            </a:fld>
            <a:endParaRPr lang="en-US"/>
          </a:p>
        </p:txBody>
      </p:sp>
    </p:spTree>
    <p:extLst>
      <p:ext uri="{BB962C8B-B14F-4D97-AF65-F5344CB8AC3E}">
        <p14:creationId xmlns:p14="http://schemas.microsoft.com/office/powerpoint/2010/main" val="2482653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3/23/2020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98156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14757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3/23/2020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52004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9731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3/23/2020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7550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35853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70150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72253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79456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3/23/2020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17396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01448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3/23/2020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1082518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grad-council.iastate.edu/sites/default/files/2019-2020/March%202020/2.2.18.Ed.D.%20FORM%20A%20ISU%20SOE.docx" TargetMode="External"/><Relationship Id="rId2" Type="http://schemas.openxmlformats.org/officeDocument/2006/relationships/hyperlink" Target="https://www.grad-council.iastate.edu/sites/default/files/2019-2020/March%202020/EdDHandbook%20Updated%202.4.2020FINAL.docx" TargetMode="External"/><Relationship Id="rId1" Type="http://schemas.openxmlformats.org/officeDocument/2006/relationships/slideLayout" Target="../slideLayouts/slideLayout2.xml"/><Relationship Id="rId4" Type="http://schemas.openxmlformats.org/officeDocument/2006/relationships/hyperlink" Target="https://www.grad-council.iastate.edu/sites/default/files/2019-2020/February%202020/EdD%20Committee%20Memo%2012.9.19.docx"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grad-council.iastate.edu/sites/default/files/2019-2020/February%202020/PCP%20DRAFT%202-7-2020.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grad-council.iastate.edu/sites/default/files/2019-2020/March%202020/Appendix%20G%20for%20editing(1).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grad-college.iastate.edu/handbook/chapter.php?id=6&amp;search=expired%20course&amp;section=6.3#search"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grad-college.iastate.edu/handbook/chapter.php?id=3#3.2"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Graduate council meeting</a:t>
            </a:r>
          </a:p>
        </p:txBody>
      </p:sp>
      <p:sp>
        <p:nvSpPr>
          <p:cNvPr id="3" name="Subtitle 2"/>
          <p:cNvSpPr>
            <a:spLocks noGrp="1"/>
          </p:cNvSpPr>
          <p:nvPr>
            <p:ph type="subTitle" idx="1"/>
          </p:nvPr>
        </p:nvSpPr>
        <p:spPr/>
        <p:txBody>
          <a:bodyPr>
            <a:normAutofit/>
          </a:bodyPr>
          <a:lstStyle/>
          <a:p>
            <a:r>
              <a:rPr lang="en-US" sz="2200" dirty="0" smtClean="0"/>
              <a:t>March 25, 2020</a:t>
            </a:r>
            <a:endParaRPr lang="en-US" sz="2200" dirty="0"/>
          </a:p>
        </p:txBody>
      </p:sp>
    </p:spTree>
    <p:extLst>
      <p:ext uri="{BB962C8B-B14F-4D97-AF65-F5344CB8AC3E}">
        <p14:creationId xmlns:p14="http://schemas.microsoft.com/office/powerpoint/2010/main" val="2066798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453784"/>
          </a:xfrm>
        </p:spPr>
        <p:txBody>
          <a:bodyPr>
            <a:normAutofit fontScale="90000"/>
          </a:bodyPr>
          <a:lstStyle/>
          <a:p>
            <a:r>
              <a:rPr lang="en-US" dirty="0" smtClean="0"/>
              <a:t>Peer institutions Tuition and stipend policies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52785903"/>
              </p:ext>
            </p:extLst>
          </p:nvPr>
        </p:nvGraphicFramePr>
        <p:xfrm>
          <a:off x="0" y="0"/>
          <a:ext cx="12192000" cy="68580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259903915"/>
                    </a:ext>
                  </a:extLst>
                </a:gridCol>
                <a:gridCol w="4064000">
                  <a:extLst>
                    <a:ext uri="{9D8B030D-6E8A-4147-A177-3AD203B41FA5}">
                      <a16:colId xmlns:a16="http://schemas.microsoft.com/office/drawing/2014/main" val="2417996824"/>
                    </a:ext>
                  </a:extLst>
                </a:gridCol>
                <a:gridCol w="4064000">
                  <a:extLst>
                    <a:ext uri="{9D8B030D-6E8A-4147-A177-3AD203B41FA5}">
                      <a16:colId xmlns:a16="http://schemas.microsoft.com/office/drawing/2014/main" val="3708650235"/>
                    </a:ext>
                  </a:extLst>
                </a:gridCol>
              </a:tblGrid>
              <a:tr h="413747">
                <a:tc>
                  <a:txBody>
                    <a:bodyPr/>
                    <a:lstStyle/>
                    <a:p>
                      <a:endParaRPr lang="en-US" dirty="0"/>
                    </a:p>
                  </a:txBody>
                  <a:tcPr/>
                </a:tc>
                <a:tc>
                  <a:txBody>
                    <a:bodyPr/>
                    <a:lstStyle/>
                    <a:p>
                      <a:r>
                        <a:rPr lang="en-US" dirty="0" smtClean="0"/>
                        <a:t>Stipend (50% FTE,</a:t>
                      </a:r>
                      <a:r>
                        <a:rPr lang="en-US" baseline="0" dirty="0" smtClean="0"/>
                        <a:t> 1 semester)</a:t>
                      </a:r>
                      <a:endParaRPr lang="en-US" dirty="0"/>
                    </a:p>
                  </a:txBody>
                  <a:tcPr/>
                </a:tc>
                <a:tc>
                  <a:txBody>
                    <a:bodyPr/>
                    <a:lstStyle/>
                    <a:p>
                      <a:r>
                        <a:rPr lang="en-US" dirty="0" smtClean="0"/>
                        <a:t>Tuition</a:t>
                      </a:r>
                      <a:endParaRPr lang="en-US" dirty="0"/>
                    </a:p>
                  </a:txBody>
                  <a:tcPr/>
                </a:tc>
                <a:extLst>
                  <a:ext uri="{0D108BD9-81ED-4DB2-BD59-A6C34878D82A}">
                    <a16:rowId xmlns:a16="http://schemas.microsoft.com/office/drawing/2014/main" val="3816902229"/>
                  </a:ext>
                </a:extLst>
              </a:tr>
              <a:tr h="714139">
                <a:tc>
                  <a:txBody>
                    <a:bodyPr/>
                    <a:lstStyle/>
                    <a:p>
                      <a:r>
                        <a:rPr lang="en-US" dirty="0" smtClean="0"/>
                        <a:t>University of California Davis</a:t>
                      </a:r>
                      <a:endParaRPr lang="en-US" dirty="0"/>
                    </a:p>
                  </a:txBody>
                  <a:tcPr/>
                </a:tc>
                <a:tc>
                  <a:txBody>
                    <a:bodyPr/>
                    <a:lstStyle/>
                    <a:p>
                      <a:r>
                        <a:rPr lang="en-US" dirty="0" smtClean="0"/>
                        <a:t>$7778.25-$15241.50 minimums with stepped increases</a:t>
                      </a:r>
                      <a:endParaRPr lang="en-US" dirty="0"/>
                    </a:p>
                  </a:txBody>
                  <a:tcPr/>
                </a:tc>
                <a:tc>
                  <a:txBody>
                    <a:bodyPr/>
                    <a:lstStyle/>
                    <a:p>
                      <a:r>
                        <a:rPr lang="en-US" dirty="0" smtClean="0"/>
                        <a:t>All tuition and fees covered/waived if above 25%</a:t>
                      </a:r>
                      <a:endParaRPr lang="en-US" dirty="0"/>
                    </a:p>
                  </a:txBody>
                  <a:tcPr/>
                </a:tc>
                <a:extLst>
                  <a:ext uri="{0D108BD9-81ED-4DB2-BD59-A6C34878D82A}">
                    <a16:rowId xmlns:a16="http://schemas.microsoft.com/office/drawing/2014/main" val="3788102767"/>
                  </a:ext>
                </a:extLst>
              </a:tr>
              <a:tr h="714139">
                <a:tc>
                  <a:txBody>
                    <a:bodyPr/>
                    <a:lstStyle/>
                    <a:p>
                      <a:r>
                        <a:rPr lang="en-US" dirty="0" smtClean="0"/>
                        <a:t>University of Illinois Champagne-Urbana</a:t>
                      </a:r>
                      <a:endParaRPr lang="en-US" dirty="0"/>
                    </a:p>
                  </a:txBody>
                  <a:tcPr/>
                </a:tc>
                <a:tc>
                  <a:txBody>
                    <a:bodyPr/>
                    <a:lstStyle/>
                    <a:p>
                      <a:r>
                        <a:rPr lang="en-US" dirty="0" smtClean="0"/>
                        <a:t>$8894 minimum</a:t>
                      </a:r>
                      <a:endParaRPr lang="en-US" dirty="0"/>
                    </a:p>
                  </a:txBody>
                  <a:tcPr/>
                </a:tc>
                <a:tc>
                  <a:txBody>
                    <a:bodyPr/>
                    <a:lstStyle/>
                    <a:p>
                      <a:r>
                        <a:rPr lang="en-US" dirty="0" smtClean="0"/>
                        <a:t>All</a:t>
                      </a:r>
                      <a:r>
                        <a:rPr lang="en-US" baseline="0" dirty="0" smtClean="0"/>
                        <a:t> tuition and some but not all fees if between 25% and 67%</a:t>
                      </a:r>
                      <a:endParaRPr lang="en-US" dirty="0"/>
                    </a:p>
                  </a:txBody>
                  <a:tcPr/>
                </a:tc>
                <a:extLst>
                  <a:ext uri="{0D108BD9-81ED-4DB2-BD59-A6C34878D82A}">
                    <a16:rowId xmlns:a16="http://schemas.microsoft.com/office/drawing/2014/main" val="3230578926"/>
                  </a:ext>
                </a:extLst>
              </a:tr>
              <a:tr h="714139">
                <a:tc>
                  <a:txBody>
                    <a:bodyPr/>
                    <a:lstStyle/>
                    <a:p>
                      <a:r>
                        <a:rPr lang="en-US" dirty="0" smtClean="0"/>
                        <a:t>Michigan State University</a:t>
                      </a:r>
                      <a:endParaRPr lang="en-US" dirty="0"/>
                    </a:p>
                  </a:txBody>
                  <a:tcPr/>
                </a:tc>
                <a:tc>
                  <a:txBody>
                    <a:bodyPr/>
                    <a:lstStyle/>
                    <a:p>
                      <a:r>
                        <a:rPr lang="en-US" dirty="0" smtClean="0"/>
                        <a:t>$7095.20-$8173.20 minimums with stepped increases</a:t>
                      </a:r>
                      <a:endParaRPr lang="en-US" dirty="0"/>
                    </a:p>
                  </a:txBody>
                  <a:tcPr/>
                </a:tc>
                <a:tc>
                  <a:txBody>
                    <a:bodyPr/>
                    <a:lstStyle/>
                    <a:p>
                      <a:r>
                        <a:rPr lang="en-US" dirty="0" smtClean="0"/>
                        <a:t>All</a:t>
                      </a:r>
                      <a:r>
                        <a:rPr lang="en-US" baseline="0" dirty="0" smtClean="0"/>
                        <a:t> tuition for 9 credits, no fee waiver</a:t>
                      </a:r>
                      <a:endParaRPr lang="en-US" dirty="0"/>
                    </a:p>
                  </a:txBody>
                  <a:tcPr/>
                </a:tc>
                <a:extLst>
                  <a:ext uri="{0D108BD9-81ED-4DB2-BD59-A6C34878D82A}">
                    <a16:rowId xmlns:a16="http://schemas.microsoft.com/office/drawing/2014/main" val="1149776634"/>
                  </a:ext>
                </a:extLst>
              </a:tr>
              <a:tr h="1020198">
                <a:tc>
                  <a:txBody>
                    <a:bodyPr/>
                    <a:lstStyle/>
                    <a:p>
                      <a:r>
                        <a:rPr lang="en-US" dirty="0" smtClean="0"/>
                        <a:t>University</a:t>
                      </a:r>
                      <a:r>
                        <a:rPr lang="en-US" baseline="0" dirty="0" smtClean="0"/>
                        <a:t> of Minnesota</a:t>
                      </a:r>
                      <a:endParaRPr lang="en-US" dirty="0"/>
                    </a:p>
                  </a:txBody>
                  <a:tcPr/>
                </a:tc>
                <a:tc>
                  <a:txBody>
                    <a:bodyPr/>
                    <a:lstStyle/>
                    <a:p>
                      <a:r>
                        <a:rPr lang="en-US" dirty="0" smtClean="0"/>
                        <a:t>$7671.19-$12210.56 range</a:t>
                      </a:r>
                      <a:endParaRPr lang="en-US" dirty="0"/>
                    </a:p>
                  </a:txBody>
                  <a:tcPr/>
                </a:tc>
                <a:tc>
                  <a:txBody>
                    <a:bodyPr/>
                    <a:lstStyle/>
                    <a:p>
                      <a:r>
                        <a:rPr lang="en-US" dirty="0" smtClean="0"/>
                        <a:t>50% FTE= 100% tuition</a:t>
                      </a:r>
                    </a:p>
                    <a:p>
                      <a:r>
                        <a:rPr lang="en-US" dirty="0" smtClean="0"/>
                        <a:t>25% FTE= 50% tuition</a:t>
                      </a:r>
                    </a:p>
                    <a:p>
                      <a:r>
                        <a:rPr lang="en-US" dirty="0" smtClean="0"/>
                        <a:t>12.5%</a:t>
                      </a:r>
                      <a:r>
                        <a:rPr lang="en-US" baseline="0" dirty="0" smtClean="0"/>
                        <a:t> FTE= 25% tuition</a:t>
                      </a:r>
                      <a:endParaRPr lang="en-US" dirty="0"/>
                    </a:p>
                  </a:txBody>
                  <a:tcPr/>
                </a:tc>
                <a:extLst>
                  <a:ext uri="{0D108BD9-81ED-4DB2-BD59-A6C34878D82A}">
                    <a16:rowId xmlns:a16="http://schemas.microsoft.com/office/drawing/2014/main" val="397271258"/>
                  </a:ext>
                </a:extLst>
              </a:tr>
              <a:tr h="714139">
                <a:tc>
                  <a:txBody>
                    <a:bodyPr/>
                    <a:lstStyle/>
                    <a:p>
                      <a:r>
                        <a:rPr lang="en-US" dirty="0" smtClean="0"/>
                        <a:t>North Carolina</a:t>
                      </a:r>
                      <a:r>
                        <a:rPr lang="en-US" baseline="0" dirty="0" smtClean="0"/>
                        <a:t> State University</a:t>
                      </a:r>
                      <a:endParaRPr lang="en-US" dirty="0"/>
                    </a:p>
                  </a:txBody>
                  <a:tcPr/>
                </a:tc>
                <a:tc>
                  <a:txBody>
                    <a:bodyPr/>
                    <a:lstStyle/>
                    <a:p>
                      <a:r>
                        <a:rPr lang="en-US" dirty="0" smtClean="0"/>
                        <a:t>$2610-$21600 range</a:t>
                      </a:r>
                      <a:endParaRPr lang="en-US" dirty="0"/>
                    </a:p>
                  </a:txBody>
                  <a:tcPr/>
                </a:tc>
                <a:tc>
                  <a:txBody>
                    <a:bodyPr/>
                    <a:lstStyle/>
                    <a:p>
                      <a:r>
                        <a:rPr lang="en-US" dirty="0" smtClean="0"/>
                        <a:t>All tuition covered, but with strict number</a:t>
                      </a:r>
                      <a:r>
                        <a:rPr lang="en-US" baseline="0" dirty="0" smtClean="0"/>
                        <a:t> of semester </a:t>
                      </a:r>
                      <a:r>
                        <a:rPr lang="en-US" dirty="0" smtClean="0"/>
                        <a:t>limits</a:t>
                      </a:r>
                      <a:endParaRPr lang="en-US" dirty="0"/>
                    </a:p>
                  </a:txBody>
                  <a:tcPr/>
                </a:tc>
                <a:extLst>
                  <a:ext uri="{0D108BD9-81ED-4DB2-BD59-A6C34878D82A}">
                    <a16:rowId xmlns:a16="http://schemas.microsoft.com/office/drawing/2014/main" val="2365892392"/>
                  </a:ext>
                </a:extLst>
              </a:tr>
              <a:tr h="413747">
                <a:tc>
                  <a:txBody>
                    <a:bodyPr/>
                    <a:lstStyle/>
                    <a:p>
                      <a:r>
                        <a:rPr lang="en-US" dirty="0" smtClean="0"/>
                        <a:t>Ohio State University</a:t>
                      </a:r>
                      <a:endParaRPr lang="en-US" dirty="0"/>
                    </a:p>
                  </a:txBody>
                  <a:tcPr/>
                </a:tc>
                <a:tc>
                  <a:txBody>
                    <a:bodyPr/>
                    <a:lstStyle/>
                    <a:p>
                      <a:r>
                        <a:rPr lang="en-US" dirty="0" smtClean="0"/>
                        <a:t>$8257.5 minimum</a:t>
                      </a:r>
                      <a:endParaRPr lang="en-US" dirty="0"/>
                    </a:p>
                  </a:txBody>
                  <a:tcPr/>
                </a:tc>
                <a:tc>
                  <a:txBody>
                    <a:bodyPr/>
                    <a:lstStyle/>
                    <a:p>
                      <a:r>
                        <a:rPr lang="en-US" dirty="0" smtClean="0"/>
                        <a:t>50% and above:  All tuition and fees</a:t>
                      </a:r>
                      <a:endParaRPr lang="en-US" dirty="0"/>
                    </a:p>
                  </a:txBody>
                  <a:tcPr/>
                </a:tc>
                <a:extLst>
                  <a:ext uri="{0D108BD9-81ED-4DB2-BD59-A6C34878D82A}">
                    <a16:rowId xmlns:a16="http://schemas.microsoft.com/office/drawing/2014/main" val="2769033730"/>
                  </a:ext>
                </a:extLst>
              </a:tr>
              <a:tr h="413747">
                <a:tc>
                  <a:txBody>
                    <a:bodyPr/>
                    <a:lstStyle/>
                    <a:p>
                      <a:r>
                        <a:rPr lang="en-US" dirty="0" smtClean="0"/>
                        <a:t>Penn</a:t>
                      </a:r>
                      <a:r>
                        <a:rPr lang="en-US" baseline="0" dirty="0" smtClean="0"/>
                        <a:t> State University</a:t>
                      </a:r>
                      <a:endParaRPr lang="en-US" dirty="0"/>
                    </a:p>
                  </a:txBody>
                  <a:tcPr/>
                </a:tc>
                <a:tc>
                  <a:txBody>
                    <a:bodyPr/>
                    <a:lstStyle/>
                    <a:p>
                      <a:r>
                        <a:rPr lang="en-US" dirty="0" smtClean="0"/>
                        <a:t>$11202.50 average</a:t>
                      </a:r>
                      <a:endParaRPr lang="en-US" dirty="0"/>
                    </a:p>
                  </a:txBody>
                  <a:tcPr/>
                </a:tc>
                <a:tc>
                  <a:txBody>
                    <a:bodyPr/>
                    <a:lstStyle/>
                    <a:p>
                      <a:r>
                        <a:rPr lang="en-US" dirty="0" smtClean="0"/>
                        <a:t>All</a:t>
                      </a:r>
                      <a:r>
                        <a:rPr lang="en-US" baseline="0" dirty="0" smtClean="0"/>
                        <a:t> tuition</a:t>
                      </a:r>
                      <a:endParaRPr lang="en-US" dirty="0"/>
                    </a:p>
                  </a:txBody>
                  <a:tcPr/>
                </a:tc>
                <a:extLst>
                  <a:ext uri="{0D108BD9-81ED-4DB2-BD59-A6C34878D82A}">
                    <a16:rowId xmlns:a16="http://schemas.microsoft.com/office/drawing/2014/main" val="1183502264"/>
                  </a:ext>
                </a:extLst>
              </a:tr>
              <a:tr h="413747">
                <a:tc>
                  <a:txBody>
                    <a:bodyPr/>
                    <a:lstStyle/>
                    <a:p>
                      <a:r>
                        <a:rPr lang="en-US" dirty="0" smtClean="0"/>
                        <a:t>University of Wisconsin</a:t>
                      </a:r>
                      <a:endParaRPr lang="en-US" dirty="0"/>
                    </a:p>
                  </a:txBody>
                  <a:tcPr/>
                </a:tc>
                <a:tc>
                  <a:txBody>
                    <a:bodyPr/>
                    <a:lstStyle/>
                    <a:p>
                      <a:r>
                        <a:rPr lang="en-US" dirty="0" smtClean="0"/>
                        <a:t>$9306 minimum</a:t>
                      </a:r>
                      <a:endParaRPr lang="en-US" dirty="0"/>
                    </a:p>
                  </a:txBody>
                  <a:tcPr/>
                </a:tc>
                <a:tc>
                  <a:txBody>
                    <a:bodyPr/>
                    <a:lstStyle/>
                    <a:p>
                      <a:r>
                        <a:rPr lang="en-US" dirty="0" smtClean="0"/>
                        <a:t>33% and above:</a:t>
                      </a:r>
                      <a:r>
                        <a:rPr lang="en-US" baseline="0" dirty="0" smtClean="0"/>
                        <a:t> </a:t>
                      </a:r>
                      <a:r>
                        <a:rPr lang="en-US" dirty="0" smtClean="0"/>
                        <a:t>All tuition, no fees</a:t>
                      </a:r>
                      <a:endParaRPr lang="en-US" dirty="0"/>
                    </a:p>
                  </a:txBody>
                  <a:tcPr/>
                </a:tc>
                <a:extLst>
                  <a:ext uri="{0D108BD9-81ED-4DB2-BD59-A6C34878D82A}">
                    <a16:rowId xmlns:a16="http://schemas.microsoft.com/office/drawing/2014/main" val="217124255"/>
                  </a:ext>
                </a:extLst>
              </a:tr>
              <a:tr h="1326258">
                <a:tc>
                  <a:txBody>
                    <a:bodyPr/>
                    <a:lstStyle/>
                    <a:p>
                      <a:r>
                        <a:rPr lang="en-US" dirty="0" smtClean="0"/>
                        <a:t>Iowa State University</a:t>
                      </a:r>
                      <a:endParaRPr lang="en-US" dirty="0"/>
                    </a:p>
                  </a:txBody>
                  <a:tcPr/>
                </a:tc>
                <a:tc>
                  <a:txBody>
                    <a:bodyPr/>
                    <a:lstStyle/>
                    <a:p>
                      <a:r>
                        <a:rPr lang="en-US" dirty="0" smtClean="0"/>
                        <a:t>$9200</a:t>
                      </a:r>
                      <a:r>
                        <a:rPr lang="en-US" baseline="0" dirty="0" smtClean="0"/>
                        <a:t> minimum</a:t>
                      </a:r>
                      <a:endParaRPr lang="en-US" dirty="0"/>
                    </a:p>
                  </a:txBody>
                  <a:tcPr/>
                </a:tc>
                <a:tc>
                  <a:txBody>
                    <a:bodyPr/>
                    <a:lstStyle/>
                    <a:p>
                      <a:r>
                        <a:rPr lang="en-US" dirty="0" smtClean="0"/>
                        <a:t>Masters: 25%</a:t>
                      </a:r>
                      <a:r>
                        <a:rPr lang="en-US" baseline="0" dirty="0" smtClean="0"/>
                        <a:t> FTE= 25% tuition; 50%FTE=50% tuition</a:t>
                      </a:r>
                    </a:p>
                    <a:p>
                      <a:r>
                        <a:rPr lang="en-US" baseline="0" dirty="0" smtClean="0"/>
                        <a:t>Ph.D.: 25% FTE= 50% tuition; 50% FTE=100% tuition</a:t>
                      </a:r>
                      <a:endParaRPr lang="en-US" dirty="0"/>
                    </a:p>
                  </a:txBody>
                  <a:tcPr/>
                </a:tc>
                <a:extLst>
                  <a:ext uri="{0D108BD9-81ED-4DB2-BD59-A6C34878D82A}">
                    <a16:rowId xmlns:a16="http://schemas.microsoft.com/office/drawing/2014/main" val="3959822675"/>
                  </a:ext>
                </a:extLst>
              </a:tr>
            </a:tbl>
          </a:graphicData>
        </a:graphic>
      </p:graphicFrame>
    </p:spTree>
    <p:extLst>
      <p:ext uri="{BB962C8B-B14F-4D97-AF65-F5344CB8AC3E}">
        <p14:creationId xmlns:p14="http://schemas.microsoft.com/office/powerpoint/2010/main" val="14546430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Old business</a:t>
            </a:r>
          </a:p>
        </p:txBody>
      </p:sp>
      <p:sp>
        <p:nvSpPr>
          <p:cNvPr id="3" name="Content Placeholder 2"/>
          <p:cNvSpPr>
            <a:spLocks noGrp="1"/>
          </p:cNvSpPr>
          <p:nvPr>
            <p:ph idx="1"/>
          </p:nvPr>
        </p:nvSpPr>
        <p:spPr>
          <a:xfrm>
            <a:off x="581192" y="2180496"/>
            <a:ext cx="11254250" cy="3678303"/>
          </a:xfrm>
        </p:spPr>
        <p:txBody>
          <a:bodyPr>
            <a:normAutofit/>
          </a:bodyPr>
          <a:lstStyle/>
          <a:p>
            <a:pPr lvl="0"/>
            <a:r>
              <a:rPr lang="en-US" sz="2400" dirty="0">
                <a:solidFill>
                  <a:schemeClr val="bg1">
                    <a:lumMod val="75000"/>
                  </a:schemeClr>
                </a:solidFill>
              </a:rPr>
              <a:t>Exception to full graduate faculty status policies</a:t>
            </a:r>
          </a:p>
          <a:p>
            <a:pPr lvl="0"/>
            <a:r>
              <a:rPr lang="en-US" sz="2400" dirty="0" smtClean="0">
                <a:solidFill>
                  <a:schemeClr val="bg1">
                    <a:lumMod val="75000"/>
                  </a:schemeClr>
                </a:solidFill>
              </a:rPr>
              <a:t>Expired </a:t>
            </a:r>
            <a:r>
              <a:rPr lang="en-US" sz="2400" dirty="0">
                <a:solidFill>
                  <a:schemeClr val="bg1">
                    <a:lumMod val="75000"/>
                  </a:schemeClr>
                </a:solidFill>
              </a:rPr>
              <a:t>course policy and MFA degrees</a:t>
            </a:r>
          </a:p>
          <a:p>
            <a:pPr lvl="0"/>
            <a:r>
              <a:rPr lang="en-US" sz="2400" dirty="0">
                <a:solidFill>
                  <a:schemeClr val="bg1">
                    <a:lumMod val="75000"/>
                  </a:schemeClr>
                </a:solidFill>
              </a:rPr>
              <a:t>Masters tuition policy</a:t>
            </a:r>
          </a:p>
          <a:p>
            <a:pPr lvl="0"/>
            <a:r>
              <a:rPr lang="en-US" sz="2400" dirty="0"/>
              <a:t>EDD committee member </a:t>
            </a:r>
            <a:r>
              <a:rPr lang="en-US" sz="2400" dirty="0" smtClean="0"/>
              <a:t>requirement</a:t>
            </a:r>
          </a:p>
          <a:p>
            <a:pPr lvl="0"/>
            <a:r>
              <a:rPr lang="en-US" sz="2400" dirty="0" smtClean="0">
                <a:solidFill>
                  <a:schemeClr val="bg1">
                    <a:lumMod val="75000"/>
                  </a:schemeClr>
                </a:solidFill>
              </a:rPr>
              <a:t>Postdoc </a:t>
            </a:r>
            <a:r>
              <a:rPr lang="en-US" sz="2400" dirty="0">
                <a:solidFill>
                  <a:schemeClr val="bg1">
                    <a:lumMod val="75000"/>
                  </a:schemeClr>
                </a:solidFill>
              </a:rPr>
              <a:t>Contact Person</a:t>
            </a:r>
            <a:endParaRPr lang="en-US" sz="2400" b="1" dirty="0">
              <a:solidFill>
                <a:schemeClr val="bg1">
                  <a:lumMod val="75000"/>
                </a:schemeClr>
              </a:solidFill>
            </a:endParaRPr>
          </a:p>
        </p:txBody>
      </p:sp>
    </p:spTree>
    <p:extLst>
      <p:ext uri="{BB962C8B-B14F-4D97-AF65-F5344CB8AC3E}">
        <p14:creationId xmlns:p14="http://schemas.microsoft.com/office/powerpoint/2010/main" val="391867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EDD committee member </a:t>
            </a:r>
            <a:r>
              <a:rPr lang="en-US" dirty="0" smtClean="0"/>
              <a:t>requirement</a:t>
            </a:r>
            <a:endParaRPr lang="en-US" dirty="0"/>
          </a:p>
        </p:txBody>
      </p:sp>
      <p:sp>
        <p:nvSpPr>
          <p:cNvPr id="3" name="Content Placeholder 2"/>
          <p:cNvSpPr>
            <a:spLocks noGrp="1"/>
          </p:cNvSpPr>
          <p:nvPr>
            <p:ph idx="1"/>
          </p:nvPr>
        </p:nvSpPr>
        <p:spPr/>
        <p:txBody>
          <a:bodyPr>
            <a:normAutofit/>
          </a:bodyPr>
          <a:lstStyle/>
          <a:p>
            <a:r>
              <a:rPr lang="en-US" sz="2400" dirty="0" smtClean="0"/>
              <a:t>School of Education wanted to share their </a:t>
            </a:r>
            <a:r>
              <a:rPr lang="en-US" sz="2400" dirty="0" smtClean="0">
                <a:hlinkClick r:id="rId2"/>
              </a:rPr>
              <a:t>Handbook</a:t>
            </a:r>
            <a:r>
              <a:rPr lang="en-US" sz="2400" dirty="0" smtClean="0"/>
              <a:t> and </a:t>
            </a:r>
            <a:r>
              <a:rPr lang="en-US" sz="2400" dirty="0" smtClean="0">
                <a:hlinkClick r:id="rId3"/>
              </a:rPr>
              <a:t>the approval </a:t>
            </a:r>
            <a:r>
              <a:rPr lang="en-US" sz="2400" dirty="0" smtClean="0"/>
              <a:t>of the program through the Board of Regents.</a:t>
            </a:r>
          </a:p>
          <a:p>
            <a:r>
              <a:rPr lang="en-US" sz="2400" dirty="0" smtClean="0"/>
              <a:t>Also, they wanted to share that all faculty, EDD and PhD/Masters faculty, unanimously supported the idea of 4 members on the EDD committee</a:t>
            </a:r>
          </a:p>
          <a:p>
            <a:r>
              <a:rPr lang="en-US" sz="2400" dirty="0" smtClean="0"/>
              <a:t>Link to </a:t>
            </a:r>
            <a:r>
              <a:rPr lang="en-US" sz="2400" dirty="0" smtClean="0">
                <a:hlinkClick r:id="rId4"/>
              </a:rPr>
              <a:t>original proposal</a:t>
            </a:r>
            <a:endParaRPr lang="en-US" sz="2400" dirty="0"/>
          </a:p>
        </p:txBody>
      </p:sp>
    </p:spTree>
    <p:extLst>
      <p:ext uri="{BB962C8B-B14F-4D97-AF65-F5344CB8AC3E}">
        <p14:creationId xmlns:p14="http://schemas.microsoft.com/office/powerpoint/2010/main" val="211709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Old business</a:t>
            </a:r>
          </a:p>
        </p:txBody>
      </p:sp>
      <p:sp>
        <p:nvSpPr>
          <p:cNvPr id="3" name="Content Placeholder 2"/>
          <p:cNvSpPr>
            <a:spLocks noGrp="1"/>
          </p:cNvSpPr>
          <p:nvPr>
            <p:ph idx="1"/>
          </p:nvPr>
        </p:nvSpPr>
        <p:spPr>
          <a:xfrm>
            <a:off x="581192" y="2180496"/>
            <a:ext cx="11254250" cy="3678303"/>
          </a:xfrm>
        </p:spPr>
        <p:txBody>
          <a:bodyPr>
            <a:normAutofit/>
          </a:bodyPr>
          <a:lstStyle/>
          <a:p>
            <a:pPr lvl="0"/>
            <a:r>
              <a:rPr lang="en-US" sz="2400" dirty="0">
                <a:solidFill>
                  <a:schemeClr val="bg1">
                    <a:lumMod val="75000"/>
                  </a:schemeClr>
                </a:solidFill>
              </a:rPr>
              <a:t>Exception to full graduate faculty status policies</a:t>
            </a:r>
          </a:p>
          <a:p>
            <a:pPr lvl="0"/>
            <a:r>
              <a:rPr lang="en-US" sz="2400" dirty="0" smtClean="0">
                <a:solidFill>
                  <a:schemeClr val="bg1">
                    <a:lumMod val="75000"/>
                  </a:schemeClr>
                </a:solidFill>
              </a:rPr>
              <a:t>Expired </a:t>
            </a:r>
            <a:r>
              <a:rPr lang="en-US" sz="2400" dirty="0">
                <a:solidFill>
                  <a:schemeClr val="bg1">
                    <a:lumMod val="75000"/>
                  </a:schemeClr>
                </a:solidFill>
              </a:rPr>
              <a:t>course policy and MFA degrees</a:t>
            </a:r>
          </a:p>
          <a:p>
            <a:pPr lvl="0"/>
            <a:r>
              <a:rPr lang="en-US" sz="2400" dirty="0">
                <a:solidFill>
                  <a:schemeClr val="bg1">
                    <a:lumMod val="75000"/>
                  </a:schemeClr>
                </a:solidFill>
              </a:rPr>
              <a:t>Masters tuition policy</a:t>
            </a:r>
          </a:p>
          <a:p>
            <a:pPr lvl="0"/>
            <a:r>
              <a:rPr lang="en-US" sz="2400" dirty="0">
                <a:solidFill>
                  <a:schemeClr val="bg1">
                    <a:lumMod val="75000"/>
                  </a:schemeClr>
                </a:solidFill>
              </a:rPr>
              <a:t>EDD committee member </a:t>
            </a:r>
            <a:r>
              <a:rPr lang="en-US" sz="2400" dirty="0" smtClean="0">
                <a:solidFill>
                  <a:schemeClr val="bg1">
                    <a:lumMod val="75000"/>
                  </a:schemeClr>
                </a:solidFill>
              </a:rPr>
              <a:t>requirement</a:t>
            </a:r>
          </a:p>
          <a:p>
            <a:pPr lvl="0"/>
            <a:r>
              <a:rPr lang="en-US" sz="2400" dirty="0" smtClean="0"/>
              <a:t>Postdoc </a:t>
            </a:r>
            <a:r>
              <a:rPr lang="en-US" sz="2400" dirty="0"/>
              <a:t>Contact Person</a:t>
            </a:r>
            <a:endParaRPr lang="en-US" sz="2400" b="1" dirty="0">
              <a:solidFill>
                <a:schemeClr val="bg1">
                  <a:lumMod val="65000"/>
                </a:schemeClr>
              </a:solidFill>
            </a:endParaRPr>
          </a:p>
        </p:txBody>
      </p:sp>
    </p:spTree>
    <p:extLst>
      <p:ext uri="{BB962C8B-B14F-4D97-AF65-F5344CB8AC3E}">
        <p14:creationId xmlns:p14="http://schemas.microsoft.com/office/powerpoint/2010/main" val="4148674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Postdoc Contact </a:t>
            </a:r>
            <a:r>
              <a:rPr lang="en-US" dirty="0" smtClean="0"/>
              <a:t>Person</a:t>
            </a:r>
            <a:endParaRPr lang="en-US" dirty="0"/>
          </a:p>
        </p:txBody>
      </p:sp>
      <p:sp>
        <p:nvSpPr>
          <p:cNvPr id="3" name="Content Placeholder 2"/>
          <p:cNvSpPr>
            <a:spLocks noGrp="1"/>
          </p:cNvSpPr>
          <p:nvPr>
            <p:ph idx="1"/>
          </p:nvPr>
        </p:nvSpPr>
        <p:spPr/>
        <p:txBody>
          <a:bodyPr>
            <a:normAutofit/>
          </a:bodyPr>
          <a:lstStyle/>
          <a:p>
            <a:r>
              <a:rPr lang="en-US" sz="2400" dirty="0" smtClean="0">
                <a:hlinkClick r:id="rId2"/>
              </a:rPr>
              <a:t>Link to proposal</a:t>
            </a:r>
            <a:endParaRPr lang="en-US" sz="2400" dirty="0"/>
          </a:p>
        </p:txBody>
      </p:sp>
    </p:spTree>
    <p:extLst>
      <p:ext uri="{BB962C8B-B14F-4D97-AF65-F5344CB8AC3E}">
        <p14:creationId xmlns:p14="http://schemas.microsoft.com/office/powerpoint/2010/main" val="13959663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Business</a:t>
            </a:r>
            <a:endParaRPr lang="en-US" dirty="0"/>
          </a:p>
        </p:txBody>
      </p:sp>
      <p:sp>
        <p:nvSpPr>
          <p:cNvPr id="3" name="Content Placeholder 2"/>
          <p:cNvSpPr>
            <a:spLocks noGrp="1"/>
          </p:cNvSpPr>
          <p:nvPr>
            <p:ph idx="1"/>
          </p:nvPr>
        </p:nvSpPr>
        <p:spPr>
          <a:xfrm>
            <a:off x="581192" y="2165982"/>
            <a:ext cx="11029615" cy="3726818"/>
          </a:xfrm>
        </p:spPr>
        <p:txBody>
          <a:bodyPr>
            <a:normAutofit/>
          </a:bodyPr>
          <a:lstStyle/>
          <a:p>
            <a:r>
              <a:rPr lang="en-US" sz="2400" b="1" dirty="0">
                <a:solidFill>
                  <a:schemeClr val="tx1">
                    <a:lumMod val="75000"/>
                    <a:lumOff val="25000"/>
                  </a:schemeClr>
                </a:solidFill>
              </a:rPr>
              <a:t>Documentation and Dissemination of Grad College Handbook revisions</a:t>
            </a:r>
          </a:p>
          <a:p>
            <a:r>
              <a:rPr lang="en-US" sz="2400" b="1" dirty="0">
                <a:solidFill>
                  <a:schemeClr val="bg1">
                    <a:lumMod val="75000"/>
                  </a:schemeClr>
                </a:solidFill>
              </a:rPr>
              <a:t>Counting 4-credit courses in fulfillment of POSC requirements that would exceed Graduate Council credit-limit </a:t>
            </a:r>
            <a:r>
              <a:rPr lang="en-US" sz="2400" b="1" dirty="0" smtClean="0">
                <a:solidFill>
                  <a:schemeClr val="bg1">
                    <a:lumMod val="75000"/>
                  </a:schemeClr>
                </a:solidFill>
              </a:rPr>
              <a:t>policies</a:t>
            </a:r>
            <a:endParaRPr lang="en-US" sz="2400" b="1" dirty="0">
              <a:solidFill>
                <a:schemeClr val="bg1">
                  <a:lumMod val="75000"/>
                </a:schemeClr>
              </a:solidFill>
            </a:endParaRPr>
          </a:p>
        </p:txBody>
      </p:sp>
    </p:spTree>
    <p:extLst>
      <p:ext uri="{BB962C8B-B14F-4D97-AF65-F5344CB8AC3E}">
        <p14:creationId xmlns:p14="http://schemas.microsoft.com/office/powerpoint/2010/main" val="1104981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Documentation and Dissemination of Grad College Handbook </a:t>
            </a:r>
            <a:r>
              <a:rPr lang="en-US" dirty="0" smtClean="0"/>
              <a:t>revisions</a:t>
            </a:r>
            <a:endParaRPr lang="en-US" dirty="0"/>
          </a:p>
        </p:txBody>
      </p:sp>
      <p:sp>
        <p:nvSpPr>
          <p:cNvPr id="3" name="Content Placeholder 2"/>
          <p:cNvSpPr>
            <a:spLocks noGrp="1"/>
          </p:cNvSpPr>
          <p:nvPr>
            <p:ph idx="1"/>
          </p:nvPr>
        </p:nvSpPr>
        <p:spPr/>
        <p:txBody>
          <a:bodyPr>
            <a:normAutofit/>
          </a:bodyPr>
          <a:lstStyle/>
          <a:p>
            <a:r>
              <a:rPr lang="en-US" sz="3600" dirty="0" smtClean="0"/>
              <a:t>Dean Adams</a:t>
            </a:r>
            <a:endParaRPr lang="en-US" sz="3600" dirty="0"/>
          </a:p>
        </p:txBody>
      </p:sp>
    </p:spTree>
    <p:extLst>
      <p:ext uri="{BB962C8B-B14F-4D97-AF65-F5344CB8AC3E}">
        <p14:creationId xmlns:p14="http://schemas.microsoft.com/office/powerpoint/2010/main" val="25646443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Business</a:t>
            </a:r>
            <a:endParaRPr lang="en-US" dirty="0"/>
          </a:p>
        </p:txBody>
      </p:sp>
      <p:sp>
        <p:nvSpPr>
          <p:cNvPr id="3" name="Content Placeholder 2"/>
          <p:cNvSpPr>
            <a:spLocks noGrp="1"/>
          </p:cNvSpPr>
          <p:nvPr>
            <p:ph idx="1"/>
          </p:nvPr>
        </p:nvSpPr>
        <p:spPr>
          <a:xfrm>
            <a:off x="581192" y="2165982"/>
            <a:ext cx="11029615" cy="3726818"/>
          </a:xfrm>
        </p:spPr>
        <p:txBody>
          <a:bodyPr>
            <a:normAutofit/>
          </a:bodyPr>
          <a:lstStyle/>
          <a:p>
            <a:r>
              <a:rPr lang="en-US" sz="2400" b="1" dirty="0">
                <a:solidFill>
                  <a:schemeClr val="bg1">
                    <a:lumMod val="75000"/>
                  </a:schemeClr>
                </a:solidFill>
              </a:rPr>
              <a:t>Documentation and Dissemination of Grad College Handbook </a:t>
            </a:r>
            <a:r>
              <a:rPr lang="en-US" sz="2400" b="1" dirty="0" smtClean="0">
                <a:solidFill>
                  <a:schemeClr val="bg1">
                    <a:lumMod val="75000"/>
                  </a:schemeClr>
                </a:solidFill>
              </a:rPr>
              <a:t>revisions</a:t>
            </a:r>
            <a:endParaRPr lang="en-US" sz="2400" b="1" dirty="0" smtClean="0">
              <a:solidFill>
                <a:schemeClr val="tx1">
                  <a:lumMod val="75000"/>
                  <a:lumOff val="25000"/>
                </a:schemeClr>
              </a:solidFill>
            </a:endParaRPr>
          </a:p>
          <a:p>
            <a:r>
              <a:rPr lang="en-US" sz="2400" b="1" dirty="0" smtClean="0">
                <a:solidFill>
                  <a:schemeClr val="tx1">
                    <a:lumMod val="75000"/>
                    <a:lumOff val="25000"/>
                  </a:schemeClr>
                </a:solidFill>
              </a:rPr>
              <a:t>Counting </a:t>
            </a:r>
            <a:r>
              <a:rPr lang="en-US" sz="2400" b="1" dirty="0">
                <a:solidFill>
                  <a:schemeClr val="tx1">
                    <a:lumMod val="75000"/>
                    <a:lumOff val="25000"/>
                  </a:schemeClr>
                </a:solidFill>
              </a:rPr>
              <a:t>4-credit courses in fulfillment of POSC requirements that would exceed Graduate Council credit-limit </a:t>
            </a:r>
            <a:r>
              <a:rPr lang="en-US" sz="2400" b="1" dirty="0" smtClean="0">
                <a:solidFill>
                  <a:schemeClr val="tx1">
                    <a:lumMod val="75000"/>
                    <a:lumOff val="25000"/>
                  </a:schemeClr>
                </a:solidFill>
              </a:rPr>
              <a:t>policies</a:t>
            </a:r>
          </a:p>
        </p:txBody>
      </p:sp>
    </p:spTree>
    <p:extLst>
      <p:ext uri="{BB962C8B-B14F-4D97-AF65-F5344CB8AC3E}">
        <p14:creationId xmlns:p14="http://schemas.microsoft.com/office/powerpoint/2010/main" val="36501549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Counting 4-credit courses in fulfillment of POSC requirements that would exceed Graduate Council credit-limit </a:t>
            </a:r>
            <a:r>
              <a:rPr lang="en-US" dirty="0" smtClean="0"/>
              <a:t>policies</a:t>
            </a:r>
            <a:endParaRPr lang="en-US" dirty="0"/>
          </a:p>
        </p:txBody>
      </p:sp>
      <p:sp>
        <p:nvSpPr>
          <p:cNvPr id="3" name="Content Placeholder 2"/>
          <p:cNvSpPr>
            <a:spLocks noGrp="1"/>
          </p:cNvSpPr>
          <p:nvPr>
            <p:ph idx="1"/>
          </p:nvPr>
        </p:nvSpPr>
        <p:spPr/>
        <p:txBody>
          <a:bodyPr>
            <a:normAutofit/>
          </a:bodyPr>
          <a:lstStyle/>
          <a:p>
            <a:r>
              <a:rPr lang="en-US" sz="2400" dirty="0" smtClean="0"/>
              <a:t>Exception previously made for counting STAT 587(401) for non-degree students allowing ten credits rather than the standard nine credits</a:t>
            </a:r>
          </a:p>
          <a:p>
            <a:r>
              <a:rPr lang="en-US" sz="2400" dirty="0" smtClean="0"/>
              <a:t>Should this expand to Concurrent (6 or 12 credits), Masters expired courses (6 credits), Credit under 500 level (9 credits allowed, as long as only 3 are 300 level).</a:t>
            </a:r>
          </a:p>
          <a:p>
            <a:r>
              <a:rPr lang="en-US" sz="2400" dirty="0" smtClean="0"/>
              <a:t>Should this be allowed for all four credit courses? What about 2 2credit courses? Class and lab?</a:t>
            </a:r>
          </a:p>
          <a:p>
            <a:r>
              <a:rPr lang="en-US" sz="2400" dirty="0" smtClean="0"/>
              <a:t>Looking for guidance more than official policy change.</a:t>
            </a:r>
          </a:p>
        </p:txBody>
      </p:sp>
    </p:spTree>
    <p:extLst>
      <p:ext uri="{BB962C8B-B14F-4D97-AF65-F5344CB8AC3E}">
        <p14:creationId xmlns:p14="http://schemas.microsoft.com/office/powerpoint/2010/main" val="978640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to order</a:t>
            </a:r>
          </a:p>
        </p:txBody>
      </p:sp>
      <p:sp>
        <p:nvSpPr>
          <p:cNvPr id="3" name="Content Placeholder 2"/>
          <p:cNvSpPr>
            <a:spLocks noGrp="1"/>
          </p:cNvSpPr>
          <p:nvPr>
            <p:ph idx="1"/>
          </p:nvPr>
        </p:nvSpPr>
        <p:spPr>
          <a:xfrm>
            <a:off x="581192" y="1897812"/>
            <a:ext cx="11029615" cy="4088920"/>
          </a:xfrm>
        </p:spPr>
        <p:txBody>
          <a:bodyPr>
            <a:noAutofit/>
          </a:bodyPr>
          <a:lstStyle/>
          <a:p>
            <a:r>
              <a:rPr lang="en-US" sz="3200" dirty="0"/>
              <a:t>Seating of substitute council members</a:t>
            </a:r>
          </a:p>
          <a:p>
            <a:r>
              <a:rPr lang="en-US" sz="3200" dirty="0"/>
              <a:t>Consent </a:t>
            </a:r>
            <a:r>
              <a:rPr lang="en-US" sz="3200" dirty="0" smtClean="0"/>
              <a:t>Agenda</a:t>
            </a:r>
          </a:p>
          <a:p>
            <a:pPr lvl="1"/>
            <a:r>
              <a:rPr lang="en-US" sz="1800" dirty="0" smtClean="0"/>
              <a:t>Minutes </a:t>
            </a:r>
            <a:r>
              <a:rPr lang="en-US" sz="1800" dirty="0"/>
              <a:t>of Graduate Council Meeting, February 19, 2020</a:t>
            </a:r>
          </a:p>
          <a:p>
            <a:pPr lvl="1"/>
            <a:r>
              <a:rPr lang="en-US" sz="1800" dirty="0" smtClean="0"/>
              <a:t>Graduate </a:t>
            </a:r>
            <a:r>
              <a:rPr lang="en-US" sz="1800" dirty="0"/>
              <a:t>Certificate in Breeding for Organic Crops</a:t>
            </a:r>
          </a:p>
          <a:p>
            <a:pPr lvl="1"/>
            <a:r>
              <a:rPr lang="en-US" sz="1800" dirty="0" smtClean="0"/>
              <a:t>Concurrent </a:t>
            </a:r>
            <a:r>
              <a:rPr lang="en-US" sz="1800" dirty="0"/>
              <a:t>Degree in Event Management</a:t>
            </a:r>
          </a:p>
          <a:p>
            <a:pPr lvl="1"/>
            <a:r>
              <a:rPr lang="en-US" sz="1800" dirty="0" smtClean="0"/>
              <a:t>Dual-List </a:t>
            </a:r>
            <a:r>
              <a:rPr lang="en-US" sz="1800" dirty="0"/>
              <a:t>Arch 451X/551X</a:t>
            </a:r>
          </a:p>
          <a:p>
            <a:pPr lvl="1"/>
            <a:r>
              <a:rPr lang="en-US" sz="1800" dirty="0" smtClean="0"/>
              <a:t>Dual-List </a:t>
            </a:r>
            <a:r>
              <a:rPr lang="en-US" sz="1800" dirty="0"/>
              <a:t>NREM 483X/583X</a:t>
            </a:r>
          </a:p>
          <a:p>
            <a:pPr lvl="1"/>
            <a:endParaRPr lang="en-US" sz="3000" dirty="0" smtClean="0"/>
          </a:p>
        </p:txBody>
      </p:sp>
    </p:spTree>
    <p:extLst>
      <p:ext uri="{BB962C8B-B14F-4D97-AF65-F5344CB8AC3E}">
        <p14:creationId xmlns:p14="http://schemas.microsoft.com/office/powerpoint/2010/main" val="4076712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Old business</a:t>
            </a:r>
          </a:p>
        </p:txBody>
      </p:sp>
      <p:sp>
        <p:nvSpPr>
          <p:cNvPr id="3" name="Content Placeholder 2"/>
          <p:cNvSpPr>
            <a:spLocks noGrp="1"/>
          </p:cNvSpPr>
          <p:nvPr>
            <p:ph idx="1"/>
          </p:nvPr>
        </p:nvSpPr>
        <p:spPr>
          <a:xfrm>
            <a:off x="581192" y="2180496"/>
            <a:ext cx="11254250" cy="3678303"/>
          </a:xfrm>
        </p:spPr>
        <p:txBody>
          <a:bodyPr>
            <a:normAutofit/>
          </a:bodyPr>
          <a:lstStyle/>
          <a:p>
            <a:pPr lvl="0"/>
            <a:r>
              <a:rPr lang="en-US" sz="2400" dirty="0"/>
              <a:t>Exception to full graduate faculty status policies</a:t>
            </a:r>
          </a:p>
          <a:p>
            <a:pPr lvl="0"/>
            <a:r>
              <a:rPr lang="en-US" sz="2400" dirty="0" smtClean="0">
                <a:solidFill>
                  <a:schemeClr val="bg1">
                    <a:lumMod val="75000"/>
                  </a:schemeClr>
                </a:solidFill>
              </a:rPr>
              <a:t>Expired </a:t>
            </a:r>
            <a:r>
              <a:rPr lang="en-US" sz="2400" dirty="0">
                <a:solidFill>
                  <a:schemeClr val="bg1">
                    <a:lumMod val="75000"/>
                  </a:schemeClr>
                </a:solidFill>
              </a:rPr>
              <a:t>course policy and MFA degrees</a:t>
            </a:r>
          </a:p>
          <a:p>
            <a:pPr lvl="0"/>
            <a:r>
              <a:rPr lang="en-US" sz="2400" dirty="0">
                <a:solidFill>
                  <a:schemeClr val="bg1">
                    <a:lumMod val="75000"/>
                  </a:schemeClr>
                </a:solidFill>
              </a:rPr>
              <a:t>Masters tuition policy</a:t>
            </a:r>
          </a:p>
          <a:p>
            <a:pPr lvl="0"/>
            <a:r>
              <a:rPr lang="en-US" sz="2400" dirty="0">
                <a:solidFill>
                  <a:schemeClr val="bg1">
                    <a:lumMod val="75000"/>
                  </a:schemeClr>
                </a:solidFill>
              </a:rPr>
              <a:t>EDD committee member </a:t>
            </a:r>
            <a:r>
              <a:rPr lang="en-US" sz="2400" dirty="0" smtClean="0">
                <a:solidFill>
                  <a:schemeClr val="bg1">
                    <a:lumMod val="75000"/>
                  </a:schemeClr>
                </a:solidFill>
              </a:rPr>
              <a:t>requirement</a:t>
            </a:r>
          </a:p>
          <a:p>
            <a:pPr lvl="0"/>
            <a:r>
              <a:rPr lang="en-US" sz="2400" dirty="0" smtClean="0">
                <a:solidFill>
                  <a:schemeClr val="bg1">
                    <a:lumMod val="75000"/>
                  </a:schemeClr>
                </a:solidFill>
              </a:rPr>
              <a:t>Postdoc </a:t>
            </a:r>
            <a:r>
              <a:rPr lang="en-US" sz="2400" dirty="0">
                <a:solidFill>
                  <a:schemeClr val="bg1">
                    <a:lumMod val="75000"/>
                  </a:schemeClr>
                </a:solidFill>
              </a:rPr>
              <a:t>Contact Person</a:t>
            </a:r>
            <a:endParaRPr lang="en-US" sz="2400" b="1" dirty="0">
              <a:solidFill>
                <a:schemeClr val="bg1">
                  <a:lumMod val="75000"/>
                </a:schemeClr>
              </a:solidFill>
            </a:endParaRPr>
          </a:p>
        </p:txBody>
      </p:sp>
    </p:spTree>
    <p:extLst>
      <p:ext uri="{BB962C8B-B14F-4D97-AF65-F5344CB8AC3E}">
        <p14:creationId xmlns:p14="http://schemas.microsoft.com/office/powerpoint/2010/main" val="1806493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Exception to full graduate faculty status </a:t>
            </a:r>
            <a:r>
              <a:rPr lang="en-US" dirty="0" smtClean="0"/>
              <a:t>policies</a:t>
            </a:r>
            <a:endParaRPr lang="en-US" dirty="0"/>
          </a:p>
        </p:txBody>
      </p:sp>
      <p:sp>
        <p:nvSpPr>
          <p:cNvPr id="3" name="Content Placeholder 2"/>
          <p:cNvSpPr>
            <a:spLocks noGrp="1"/>
          </p:cNvSpPr>
          <p:nvPr>
            <p:ph idx="1"/>
          </p:nvPr>
        </p:nvSpPr>
        <p:spPr/>
        <p:txBody>
          <a:bodyPr/>
          <a:lstStyle/>
          <a:p>
            <a:r>
              <a:rPr lang="en-US" dirty="0" smtClean="0">
                <a:hlinkClick r:id="rId2"/>
              </a:rPr>
              <a:t>Full text changes</a:t>
            </a:r>
            <a:endParaRPr lang="en-US" dirty="0"/>
          </a:p>
        </p:txBody>
      </p:sp>
    </p:spTree>
    <p:extLst>
      <p:ext uri="{BB962C8B-B14F-4D97-AF65-F5344CB8AC3E}">
        <p14:creationId xmlns:p14="http://schemas.microsoft.com/office/powerpoint/2010/main" val="545431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Old business</a:t>
            </a:r>
          </a:p>
        </p:txBody>
      </p:sp>
      <p:sp>
        <p:nvSpPr>
          <p:cNvPr id="3" name="Content Placeholder 2"/>
          <p:cNvSpPr>
            <a:spLocks noGrp="1"/>
          </p:cNvSpPr>
          <p:nvPr>
            <p:ph idx="1"/>
          </p:nvPr>
        </p:nvSpPr>
        <p:spPr>
          <a:xfrm>
            <a:off x="581192" y="2180496"/>
            <a:ext cx="11254250" cy="3678303"/>
          </a:xfrm>
        </p:spPr>
        <p:txBody>
          <a:bodyPr>
            <a:normAutofit/>
          </a:bodyPr>
          <a:lstStyle/>
          <a:p>
            <a:pPr lvl="0"/>
            <a:r>
              <a:rPr lang="en-US" sz="2400" dirty="0">
                <a:solidFill>
                  <a:schemeClr val="bg1">
                    <a:lumMod val="75000"/>
                  </a:schemeClr>
                </a:solidFill>
              </a:rPr>
              <a:t>Exception to full graduate faculty status policies</a:t>
            </a:r>
          </a:p>
          <a:p>
            <a:pPr lvl="0"/>
            <a:r>
              <a:rPr lang="en-US" sz="2400" dirty="0" smtClean="0"/>
              <a:t>Expired </a:t>
            </a:r>
            <a:r>
              <a:rPr lang="en-US" sz="2400" dirty="0"/>
              <a:t>course policy and MFA degrees</a:t>
            </a:r>
          </a:p>
          <a:p>
            <a:pPr lvl="0"/>
            <a:r>
              <a:rPr lang="en-US" sz="2400" dirty="0">
                <a:solidFill>
                  <a:schemeClr val="bg1">
                    <a:lumMod val="75000"/>
                  </a:schemeClr>
                </a:solidFill>
              </a:rPr>
              <a:t>Masters tuition policy</a:t>
            </a:r>
          </a:p>
          <a:p>
            <a:pPr lvl="0"/>
            <a:r>
              <a:rPr lang="en-US" sz="2400" dirty="0">
                <a:solidFill>
                  <a:schemeClr val="bg1">
                    <a:lumMod val="75000"/>
                  </a:schemeClr>
                </a:solidFill>
              </a:rPr>
              <a:t>EDD committee member </a:t>
            </a:r>
            <a:r>
              <a:rPr lang="en-US" sz="2400" dirty="0" smtClean="0">
                <a:solidFill>
                  <a:schemeClr val="bg1">
                    <a:lumMod val="75000"/>
                  </a:schemeClr>
                </a:solidFill>
              </a:rPr>
              <a:t>requirement</a:t>
            </a:r>
          </a:p>
          <a:p>
            <a:pPr lvl="0"/>
            <a:r>
              <a:rPr lang="en-US" sz="2400" dirty="0" smtClean="0">
                <a:solidFill>
                  <a:schemeClr val="bg1">
                    <a:lumMod val="75000"/>
                  </a:schemeClr>
                </a:solidFill>
              </a:rPr>
              <a:t>Postdoc </a:t>
            </a:r>
            <a:r>
              <a:rPr lang="en-US" sz="2400" dirty="0">
                <a:solidFill>
                  <a:schemeClr val="bg1">
                    <a:lumMod val="75000"/>
                  </a:schemeClr>
                </a:solidFill>
              </a:rPr>
              <a:t>Contact Person</a:t>
            </a:r>
            <a:endParaRPr lang="en-US" sz="2400" b="1" dirty="0">
              <a:solidFill>
                <a:schemeClr val="bg1">
                  <a:lumMod val="75000"/>
                </a:schemeClr>
              </a:solidFill>
            </a:endParaRPr>
          </a:p>
        </p:txBody>
      </p:sp>
    </p:spTree>
    <p:extLst>
      <p:ext uri="{BB962C8B-B14F-4D97-AF65-F5344CB8AC3E}">
        <p14:creationId xmlns:p14="http://schemas.microsoft.com/office/powerpoint/2010/main" val="1651008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Expired course policy for </a:t>
            </a:r>
            <a:r>
              <a:rPr lang="en-US" dirty="0" err="1" smtClean="0"/>
              <a:t>mfa</a:t>
            </a:r>
            <a:r>
              <a:rPr lang="en-US" dirty="0" smtClean="0"/>
              <a:t>/</a:t>
            </a:r>
            <a:r>
              <a:rPr lang="en-US" dirty="0" err="1" smtClean="0"/>
              <a:t>edd</a:t>
            </a:r>
            <a:endParaRPr lang="en-US" dirty="0"/>
          </a:p>
        </p:txBody>
      </p:sp>
      <p:sp>
        <p:nvSpPr>
          <p:cNvPr id="3" name="Content Placeholder 2"/>
          <p:cNvSpPr>
            <a:spLocks noGrp="1"/>
          </p:cNvSpPr>
          <p:nvPr>
            <p:ph idx="1"/>
          </p:nvPr>
        </p:nvSpPr>
        <p:spPr>
          <a:xfrm>
            <a:off x="581192" y="2180497"/>
            <a:ext cx="11029615" cy="1342992"/>
          </a:xfrm>
        </p:spPr>
        <p:txBody>
          <a:bodyPr>
            <a:normAutofit/>
          </a:bodyPr>
          <a:lstStyle/>
          <a:p>
            <a:r>
              <a:rPr lang="en-US" sz="3600" dirty="0" smtClean="0"/>
              <a:t>Proposed new policy for MFA expired courses:</a:t>
            </a:r>
          </a:p>
          <a:p>
            <a:endParaRPr lang="en-US" sz="3600" dirty="0"/>
          </a:p>
        </p:txBody>
      </p:sp>
      <p:graphicFrame>
        <p:nvGraphicFramePr>
          <p:cNvPr id="4" name="Table 3"/>
          <p:cNvGraphicFramePr>
            <a:graphicFrameLocks noGrp="1"/>
          </p:cNvGraphicFramePr>
          <p:nvPr>
            <p:extLst>
              <p:ext uri="{D42A27DB-BD31-4B8C-83A1-F6EECF244321}">
                <p14:modId xmlns:p14="http://schemas.microsoft.com/office/powerpoint/2010/main" val="1252357390"/>
              </p:ext>
            </p:extLst>
          </p:nvPr>
        </p:nvGraphicFramePr>
        <p:xfrm>
          <a:off x="1532127" y="2851993"/>
          <a:ext cx="8128000" cy="2392680"/>
        </p:xfrm>
        <a:graphic>
          <a:graphicData uri="http://schemas.openxmlformats.org/drawingml/2006/table">
            <a:tbl>
              <a:tblPr firstRow="1" bandRow="1">
                <a:tableStyleId>{5C22544A-7EE6-4342-B048-85BDC9FD1C3A}</a:tableStyleId>
              </a:tblPr>
              <a:tblGrid>
                <a:gridCol w="2308353">
                  <a:extLst>
                    <a:ext uri="{9D8B030D-6E8A-4147-A177-3AD203B41FA5}">
                      <a16:colId xmlns:a16="http://schemas.microsoft.com/office/drawing/2014/main" val="1635057755"/>
                    </a:ext>
                  </a:extLst>
                </a:gridCol>
                <a:gridCol w="1755647">
                  <a:extLst>
                    <a:ext uri="{9D8B030D-6E8A-4147-A177-3AD203B41FA5}">
                      <a16:colId xmlns:a16="http://schemas.microsoft.com/office/drawing/2014/main" val="103677500"/>
                    </a:ext>
                  </a:extLst>
                </a:gridCol>
                <a:gridCol w="2032000">
                  <a:extLst>
                    <a:ext uri="{9D8B030D-6E8A-4147-A177-3AD203B41FA5}">
                      <a16:colId xmlns:a16="http://schemas.microsoft.com/office/drawing/2014/main" val="3123738801"/>
                    </a:ext>
                  </a:extLst>
                </a:gridCol>
                <a:gridCol w="2032000">
                  <a:extLst>
                    <a:ext uri="{9D8B030D-6E8A-4147-A177-3AD203B41FA5}">
                      <a16:colId xmlns:a16="http://schemas.microsoft.com/office/drawing/2014/main" val="415126432"/>
                    </a:ext>
                  </a:extLst>
                </a:gridCol>
              </a:tblGrid>
              <a:tr h="370840">
                <a:tc>
                  <a:txBody>
                    <a:bodyPr/>
                    <a:lstStyle/>
                    <a:p>
                      <a:endParaRPr lang="en-US" dirty="0"/>
                    </a:p>
                  </a:txBody>
                  <a:tcPr/>
                </a:tc>
                <a:tc>
                  <a:txBody>
                    <a:bodyPr/>
                    <a:lstStyle/>
                    <a:p>
                      <a:r>
                        <a:rPr lang="en-US" dirty="0" smtClean="0"/>
                        <a:t>Masters</a:t>
                      </a:r>
                      <a:endParaRPr lang="en-US" dirty="0"/>
                    </a:p>
                  </a:txBody>
                  <a:tcPr/>
                </a:tc>
                <a:tc>
                  <a:txBody>
                    <a:bodyPr/>
                    <a:lstStyle/>
                    <a:p>
                      <a:r>
                        <a:rPr lang="en-US" dirty="0" smtClean="0"/>
                        <a:t>MFA (proposed)</a:t>
                      </a:r>
                      <a:endParaRPr lang="en-US" dirty="0"/>
                    </a:p>
                  </a:txBody>
                  <a:tcPr/>
                </a:tc>
                <a:tc>
                  <a:txBody>
                    <a:bodyPr/>
                    <a:lstStyle/>
                    <a:p>
                      <a:r>
                        <a:rPr lang="en-US" dirty="0" smtClean="0"/>
                        <a:t>PHD</a:t>
                      </a:r>
                      <a:endParaRPr lang="en-US" dirty="0"/>
                    </a:p>
                  </a:txBody>
                  <a:tcPr/>
                </a:tc>
                <a:extLst>
                  <a:ext uri="{0D108BD9-81ED-4DB2-BD59-A6C34878D82A}">
                    <a16:rowId xmlns:a16="http://schemas.microsoft.com/office/drawing/2014/main" val="4204188856"/>
                  </a:ext>
                </a:extLst>
              </a:tr>
              <a:tr h="370840">
                <a:tc>
                  <a:txBody>
                    <a:bodyPr/>
                    <a:lstStyle/>
                    <a:p>
                      <a:r>
                        <a:rPr lang="en-US" dirty="0" smtClean="0"/>
                        <a:t>Required Credits</a:t>
                      </a:r>
                      <a:endParaRPr lang="en-US" dirty="0"/>
                    </a:p>
                  </a:txBody>
                  <a:tcPr/>
                </a:tc>
                <a:tc>
                  <a:txBody>
                    <a:bodyPr/>
                    <a:lstStyle/>
                    <a:p>
                      <a:r>
                        <a:rPr lang="en-US" dirty="0" smtClean="0"/>
                        <a:t>30</a:t>
                      </a:r>
                      <a:endParaRPr lang="en-US" dirty="0"/>
                    </a:p>
                  </a:txBody>
                  <a:tcPr/>
                </a:tc>
                <a:tc>
                  <a:txBody>
                    <a:bodyPr/>
                    <a:lstStyle/>
                    <a:p>
                      <a:r>
                        <a:rPr lang="en-US" dirty="0" smtClean="0"/>
                        <a:t>60 (average)</a:t>
                      </a:r>
                      <a:endParaRPr lang="en-US" dirty="0"/>
                    </a:p>
                  </a:txBody>
                  <a:tcPr/>
                </a:tc>
                <a:tc>
                  <a:txBody>
                    <a:bodyPr/>
                    <a:lstStyle/>
                    <a:p>
                      <a:r>
                        <a:rPr lang="en-US" dirty="0" smtClean="0"/>
                        <a:t>72</a:t>
                      </a:r>
                      <a:endParaRPr lang="en-US" dirty="0"/>
                    </a:p>
                  </a:txBody>
                  <a:tcPr/>
                </a:tc>
                <a:extLst>
                  <a:ext uri="{0D108BD9-81ED-4DB2-BD59-A6C34878D82A}">
                    <a16:rowId xmlns:a16="http://schemas.microsoft.com/office/drawing/2014/main" val="3713759187"/>
                  </a:ext>
                </a:extLst>
              </a:tr>
              <a:tr h="370840">
                <a:tc>
                  <a:txBody>
                    <a:bodyPr/>
                    <a:lstStyle/>
                    <a:p>
                      <a:r>
                        <a:rPr lang="en-US" dirty="0" smtClean="0"/>
                        <a:t>Credits 8-10 years old</a:t>
                      </a:r>
                      <a:endParaRPr lang="en-US" dirty="0"/>
                    </a:p>
                  </a:txBody>
                  <a:tcPr/>
                </a:tc>
                <a:tc>
                  <a:txBody>
                    <a:bodyPr/>
                    <a:lstStyle/>
                    <a:p>
                      <a:r>
                        <a:rPr lang="en-US" dirty="0" smtClean="0"/>
                        <a:t>6</a:t>
                      </a:r>
                      <a:endParaRPr lang="en-US" dirty="0"/>
                    </a:p>
                  </a:txBody>
                  <a:tcPr/>
                </a:tc>
                <a:tc>
                  <a:txBody>
                    <a:bodyPr/>
                    <a:lstStyle/>
                    <a:p>
                      <a:r>
                        <a:rPr lang="en-US" dirty="0" smtClean="0"/>
                        <a:t>Any</a:t>
                      </a:r>
                      <a:endParaRPr lang="en-US" dirty="0"/>
                    </a:p>
                  </a:txBody>
                  <a:tcPr/>
                </a:tc>
                <a:tc>
                  <a:txBody>
                    <a:bodyPr/>
                    <a:lstStyle/>
                    <a:p>
                      <a:r>
                        <a:rPr lang="en-US" dirty="0" smtClean="0"/>
                        <a:t>Any</a:t>
                      </a:r>
                      <a:endParaRPr lang="en-US" dirty="0"/>
                    </a:p>
                  </a:txBody>
                  <a:tcPr/>
                </a:tc>
                <a:extLst>
                  <a:ext uri="{0D108BD9-81ED-4DB2-BD59-A6C34878D82A}">
                    <a16:rowId xmlns:a16="http://schemas.microsoft.com/office/drawing/2014/main" val="2779898803"/>
                  </a:ext>
                </a:extLst>
              </a:tr>
              <a:tr h="370840">
                <a:tc>
                  <a:txBody>
                    <a:bodyPr/>
                    <a:lstStyle/>
                    <a:p>
                      <a:r>
                        <a:rPr lang="en-US" dirty="0" smtClean="0"/>
                        <a:t>Credits more than 10 years old</a:t>
                      </a:r>
                      <a:endParaRPr lang="en-US" dirty="0"/>
                    </a:p>
                  </a:txBody>
                  <a:tcPr/>
                </a:tc>
                <a:tc>
                  <a:txBody>
                    <a:bodyPr/>
                    <a:lstStyle/>
                    <a:p>
                      <a:r>
                        <a:rPr lang="en-US" dirty="0" smtClean="0"/>
                        <a:t>0</a:t>
                      </a:r>
                      <a:endParaRPr lang="en-US" dirty="0"/>
                    </a:p>
                  </a:txBody>
                  <a:tcPr/>
                </a:tc>
                <a:tc>
                  <a:txBody>
                    <a:bodyPr/>
                    <a:lstStyle/>
                    <a:p>
                      <a:r>
                        <a:rPr lang="en-US" dirty="0" smtClean="0"/>
                        <a:t>24</a:t>
                      </a:r>
                      <a:endParaRPr lang="en-US" dirty="0"/>
                    </a:p>
                  </a:txBody>
                  <a:tcPr/>
                </a:tc>
                <a:tc>
                  <a:txBody>
                    <a:bodyPr/>
                    <a:lstStyle/>
                    <a:p>
                      <a:r>
                        <a:rPr lang="en-US" dirty="0" smtClean="0"/>
                        <a:t>36</a:t>
                      </a:r>
                      <a:endParaRPr lang="en-US" dirty="0"/>
                    </a:p>
                  </a:txBody>
                  <a:tcPr/>
                </a:tc>
                <a:extLst>
                  <a:ext uri="{0D108BD9-81ED-4DB2-BD59-A6C34878D82A}">
                    <a16:rowId xmlns:a16="http://schemas.microsoft.com/office/drawing/2014/main" val="22588527"/>
                  </a:ext>
                </a:extLst>
              </a:tr>
              <a:tr h="370840">
                <a:tc>
                  <a:txBody>
                    <a:bodyPr/>
                    <a:lstStyle/>
                    <a:p>
                      <a:r>
                        <a:rPr lang="en-US" dirty="0" smtClean="0"/>
                        <a:t>Credit more than 17 years old</a:t>
                      </a:r>
                      <a:endParaRPr lang="en-US" dirty="0"/>
                    </a:p>
                  </a:txBody>
                  <a:tcPr/>
                </a:tc>
                <a:tc>
                  <a:txBody>
                    <a:bodyPr/>
                    <a:lstStyle/>
                    <a:p>
                      <a:r>
                        <a:rPr lang="en-US" dirty="0" smtClean="0"/>
                        <a:t>0</a:t>
                      </a:r>
                      <a:endParaRPr lang="en-US" dirty="0"/>
                    </a:p>
                  </a:txBody>
                  <a:tcPr/>
                </a:tc>
                <a:tc>
                  <a:txBody>
                    <a:bodyPr/>
                    <a:lstStyle/>
                    <a:p>
                      <a:r>
                        <a:rPr lang="en-US" dirty="0" smtClean="0"/>
                        <a:t>10</a:t>
                      </a:r>
                      <a:endParaRPr lang="en-US" dirty="0"/>
                    </a:p>
                  </a:txBody>
                  <a:tcPr/>
                </a:tc>
                <a:tc>
                  <a:txBody>
                    <a:bodyPr/>
                    <a:lstStyle/>
                    <a:p>
                      <a:r>
                        <a:rPr lang="en-US" dirty="0" smtClean="0"/>
                        <a:t>12</a:t>
                      </a:r>
                      <a:endParaRPr lang="en-US" dirty="0"/>
                    </a:p>
                  </a:txBody>
                  <a:tcPr/>
                </a:tc>
                <a:extLst>
                  <a:ext uri="{0D108BD9-81ED-4DB2-BD59-A6C34878D82A}">
                    <a16:rowId xmlns:a16="http://schemas.microsoft.com/office/drawing/2014/main" val="2685868746"/>
                  </a:ext>
                </a:extLst>
              </a:tr>
            </a:tbl>
          </a:graphicData>
        </a:graphic>
      </p:graphicFrame>
    </p:spTree>
    <p:extLst>
      <p:ext uri="{BB962C8B-B14F-4D97-AF65-F5344CB8AC3E}">
        <p14:creationId xmlns:p14="http://schemas.microsoft.com/office/powerpoint/2010/main" val="3120525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Expired course </a:t>
            </a:r>
            <a:r>
              <a:rPr lang="en-US" dirty="0" smtClean="0"/>
              <a:t>policy, Cont.</a:t>
            </a:r>
            <a:endParaRPr lang="en-US" dirty="0"/>
          </a:p>
        </p:txBody>
      </p:sp>
      <p:sp>
        <p:nvSpPr>
          <p:cNvPr id="3" name="Content Placeholder 2"/>
          <p:cNvSpPr>
            <a:spLocks noGrp="1"/>
          </p:cNvSpPr>
          <p:nvPr>
            <p:ph idx="1"/>
          </p:nvPr>
        </p:nvSpPr>
        <p:spPr/>
        <p:txBody>
          <a:bodyPr/>
          <a:lstStyle/>
          <a:p>
            <a:r>
              <a:rPr lang="en-US" dirty="0">
                <a:hlinkClick r:id="rId3"/>
              </a:rPr>
              <a:t>https://www.grad-college.iastate.edu/handbook/chapter.php?id=6&amp;search=expired%20course&amp;section=6.3#search</a:t>
            </a:r>
            <a:endParaRPr lang="en-US" dirty="0"/>
          </a:p>
          <a:p>
            <a:endParaRPr lang="en-US" dirty="0"/>
          </a:p>
          <a:p>
            <a:r>
              <a:rPr lang="en-US" sz="2000" dirty="0" smtClean="0"/>
              <a:t>Issues </a:t>
            </a:r>
            <a:r>
              <a:rPr lang="en-US" sz="2000" dirty="0"/>
              <a:t>that </a:t>
            </a:r>
            <a:r>
              <a:rPr lang="en-US" sz="2000" dirty="0" smtClean="0"/>
              <a:t>have </a:t>
            </a:r>
            <a:r>
              <a:rPr lang="en-US" sz="2000" dirty="0"/>
              <a:t>been raised:</a:t>
            </a:r>
          </a:p>
          <a:p>
            <a:pPr lvl="1"/>
            <a:r>
              <a:rPr lang="en-US" sz="1800" dirty="0"/>
              <a:t>Expired course policies negatively impact students who pursue non-academic career paths in between a master’s and doctoral program</a:t>
            </a:r>
          </a:p>
          <a:p>
            <a:pPr lvl="1"/>
            <a:r>
              <a:rPr lang="en-US" sz="1800" dirty="0"/>
              <a:t>May be a deterrent for students entering doctoral programs from </a:t>
            </a:r>
            <a:r>
              <a:rPr lang="en-US" sz="1800" dirty="0" smtClean="0"/>
              <a:t>industry</a:t>
            </a:r>
            <a:endParaRPr lang="en-US" sz="1800" dirty="0"/>
          </a:p>
        </p:txBody>
      </p:sp>
    </p:spTree>
    <p:extLst>
      <p:ext uri="{BB962C8B-B14F-4D97-AF65-F5344CB8AC3E}">
        <p14:creationId xmlns:p14="http://schemas.microsoft.com/office/powerpoint/2010/main" val="3551836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Old business</a:t>
            </a:r>
          </a:p>
        </p:txBody>
      </p:sp>
      <p:sp>
        <p:nvSpPr>
          <p:cNvPr id="3" name="Content Placeholder 2"/>
          <p:cNvSpPr>
            <a:spLocks noGrp="1"/>
          </p:cNvSpPr>
          <p:nvPr>
            <p:ph idx="1"/>
          </p:nvPr>
        </p:nvSpPr>
        <p:spPr>
          <a:xfrm>
            <a:off x="581192" y="2180496"/>
            <a:ext cx="11254250" cy="3678303"/>
          </a:xfrm>
        </p:spPr>
        <p:txBody>
          <a:bodyPr>
            <a:normAutofit/>
          </a:bodyPr>
          <a:lstStyle/>
          <a:p>
            <a:pPr lvl="0"/>
            <a:r>
              <a:rPr lang="en-US" sz="2400" dirty="0">
                <a:solidFill>
                  <a:schemeClr val="bg1">
                    <a:lumMod val="75000"/>
                  </a:schemeClr>
                </a:solidFill>
              </a:rPr>
              <a:t>Exception to full graduate faculty status policies</a:t>
            </a:r>
          </a:p>
          <a:p>
            <a:pPr lvl="0"/>
            <a:r>
              <a:rPr lang="en-US" sz="2400" dirty="0" smtClean="0">
                <a:solidFill>
                  <a:schemeClr val="bg1">
                    <a:lumMod val="75000"/>
                  </a:schemeClr>
                </a:solidFill>
              </a:rPr>
              <a:t>Expired </a:t>
            </a:r>
            <a:r>
              <a:rPr lang="en-US" sz="2400" dirty="0">
                <a:solidFill>
                  <a:schemeClr val="bg1">
                    <a:lumMod val="75000"/>
                  </a:schemeClr>
                </a:solidFill>
              </a:rPr>
              <a:t>course policy and MFA degrees</a:t>
            </a:r>
          </a:p>
          <a:p>
            <a:pPr lvl="0"/>
            <a:r>
              <a:rPr lang="en-US" sz="2400" dirty="0"/>
              <a:t>Masters tuition policy</a:t>
            </a:r>
          </a:p>
          <a:p>
            <a:pPr lvl="0"/>
            <a:r>
              <a:rPr lang="en-US" sz="2400" dirty="0">
                <a:solidFill>
                  <a:schemeClr val="bg1">
                    <a:lumMod val="75000"/>
                  </a:schemeClr>
                </a:solidFill>
              </a:rPr>
              <a:t>EDD committee member </a:t>
            </a:r>
            <a:r>
              <a:rPr lang="en-US" sz="2400" dirty="0" smtClean="0">
                <a:solidFill>
                  <a:schemeClr val="bg1">
                    <a:lumMod val="75000"/>
                  </a:schemeClr>
                </a:solidFill>
              </a:rPr>
              <a:t>requirement</a:t>
            </a:r>
          </a:p>
          <a:p>
            <a:pPr lvl="0"/>
            <a:r>
              <a:rPr lang="en-US" sz="2400" dirty="0" smtClean="0">
                <a:solidFill>
                  <a:schemeClr val="bg1">
                    <a:lumMod val="75000"/>
                  </a:schemeClr>
                </a:solidFill>
              </a:rPr>
              <a:t>Postdoc </a:t>
            </a:r>
            <a:r>
              <a:rPr lang="en-US" sz="2400" dirty="0">
                <a:solidFill>
                  <a:schemeClr val="bg1">
                    <a:lumMod val="75000"/>
                  </a:schemeClr>
                </a:solidFill>
              </a:rPr>
              <a:t>Contact Person</a:t>
            </a:r>
            <a:endParaRPr lang="en-US" sz="2400" b="1" dirty="0">
              <a:solidFill>
                <a:schemeClr val="bg1">
                  <a:lumMod val="75000"/>
                </a:schemeClr>
              </a:solidFill>
            </a:endParaRPr>
          </a:p>
        </p:txBody>
      </p:sp>
    </p:spTree>
    <p:extLst>
      <p:ext uri="{BB962C8B-B14F-4D97-AF65-F5344CB8AC3E}">
        <p14:creationId xmlns:p14="http://schemas.microsoft.com/office/powerpoint/2010/main" val="2179812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Master’s graduate assistant tuition scholarship rate</a:t>
            </a:r>
          </a:p>
        </p:txBody>
      </p:sp>
      <p:sp>
        <p:nvSpPr>
          <p:cNvPr id="3" name="Content Placeholder 2"/>
          <p:cNvSpPr>
            <a:spLocks noGrp="1"/>
          </p:cNvSpPr>
          <p:nvPr>
            <p:ph idx="1"/>
          </p:nvPr>
        </p:nvSpPr>
        <p:spPr>
          <a:xfrm>
            <a:off x="581193" y="2054766"/>
            <a:ext cx="11029615" cy="4471764"/>
          </a:xfrm>
        </p:spPr>
        <p:txBody>
          <a:bodyPr>
            <a:normAutofit fontScale="92500" lnSpcReduction="10000"/>
          </a:bodyPr>
          <a:lstStyle/>
          <a:p>
            <a:r>
              <a:rPr lang="en-US" b="1" dirty="0"/>
              <a:t>3.3.1 Graduate Assistantship Tuition Scholarships</a:t>
            </a:r>
          </a:p>
          <a:p>
            <a:r>
              <a:rPr lang="en-US" dirty="0"/>
              <a:t>Graduate students appointed to a graduate assistantship appointment of 1/4-time or more for at least 3 months in fall and spring terms and for 4 weeks in summer term, are assessed tuition at the full-time resident (in-state) rate for the fall and spring term. Summer term tuition is assessed at resident (in-state) rate for the number of credits registered for. The graduate assistantship tuition scholarships are not paid directly to the student, but are applied to the student’s tuition bill. The scholarship awards are equal to:</a:t>
            </a:r>
          </a:p>
          <a:p>
            <a:r>
              <a:rPr lang="en-US" dirty="0"/>
              <a:t>For a master’s student:</a:t>
            </a:r>
          </a:p>
          <a:p>
            <a:pPr lvl="1"/>
            <a:r>
              <a:rPr lang="en-US" dirty="0"/>
              <a:t>50% of full-time tuition per semester for each student on an assistantship appointment of 1/2-time or more or</a:t>
            </a:r>
          </a:p>
          <a:p>
            <a:pPr lvl="1"/>
            <a:r>
              <a:rPr lang="en-US" dirty="0"/>
              <a:t>25% of full-time tuition per semester for each student on an assistantship appointment of 1/4-time or more, but less than 1/2-time.</a:t>
            </a:r>
          </a:p>
          <a:p>
            <a:r>
              <a:rPr lang="en-US" dirty="0"/>
              <a:t>For a Ph.D. (and terminal master’s program) student:</a:t>
            </a:r>
          </a:p>
          <a:p>
            <a:pPr lvl="1"/>
            <a:r>
              <a:rPr lang="en-US" dirty="0"/>
              <a:t>100% of full-time tuition per semester for each student on an assistantship appointment of 1/2-time or more or</a:t>
            </a:r>
          </a:p>
          <a:p>
            <a:pPr lvl="1"/>
            <a:r>
              <a:rPr lang="en-US" dirty="0"/>
              <a:t>50% of full-time tuition per semester for each student on an assistantship appointment of 1/4-time or more, but less than 1/2-time.</a:t>
            </a:r>
          </a:p>
          <a:p>
            <a:pPr lvl="1"/>
            <a:endParaRPr lang="en-US" dirty="0"/>
          </a:p>
          <a:p>
            <a:pPr lvl="1"/>
            <a:r>
              <a:rPr lang="en-US" dirty="0">
                <a:hlinkClick r:id="rId3"/>
              </a:rPr>
              <a:t>https://www.grad-college.iastate.edu/handbook/chapter.php?id=3#3.2</a:t>
            </a:r>
            <a:endParaRPr lang="en-US" dirty="0"/>
          </a:p>
        </p:txBody>
      </p:sp>
      <p:sp>
        <p:nvSpPr>
          <p:cNvPr id="4" name="Rectangle 3"/>
          <p:cNvSpPr/>
          <p:nvPr/>
        </p:nvSpPr>
        <p:spPr>
          <a:xfrm>
            <a:off x="708660" y="3794760"/>
            <a:ext cx="10902148" cy="1005840"/>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39303590"/>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2450</TotalTime>
  <Words>1125</Words>
  <Application>Microsoft Office PowerPoint</Application>
  <PresentationFormat>Widescreen</PresentationFormat>
  <Paragraphs>145</Paragraphs>
  <Slides>18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Calibri</vt:lpstr>
      <vt:lpstr>Gill Sans MT</vt:lpstr>
      <vt:lpstr>Wingdings 2</vt:lpstr>
      <vt:lpstr>Dividend</vt:lpstr>
      <vt:lpstr>Graduate council meeting</vt:lpstr>
      <vt:lpstr>Call to order</vt:lpstr>
      <vt:lpstr>Old business</vt:lpstr>
      <vt:lpstr>Exception to full graduate faculty status policies</vt:lpstr>
      <vt:lpstr>Old business</vt:lpstr>
      <vt:lpstr>Expired course policy for mfa/edd</vt:lpstr>
      <vt:lpstr>Expired course policy, Cont.</vt:lpstr>
      <vt:lpstr>Old business</vt:lpstr>
      <vt:lpstr>Master’s graduate assistant tuition scholarship rate</vt:lpstr>
      <vt:lpstr>Peer institutions Tuition and stipend policies</vt:lpstr>
      <vt:lpstr>Old business</vt:lpstr>
      <vt:lpstr>EDD committee member requirement</vt:lpstr>
      <vt:lpstr>Old business</vt:lpstr>
      <vt:lpstr>Postdoc Contact Person</vt:lpstr>
      <vt:lpstr>New Business</vt:lpstr>
      <vt:lpstr>Documentation and Dissemination of Grad College Handbook revisions</vt:lpstr>
      <vt:lpstr>New Business</vt:lpstr>
      <vt:lpstr>Counting 4-credit courses in fulfillment of POSC requirements that would exceed Graduate Council credit-limit policies</vt:lpstr>
    </vt:vector>
  </TitlesOfParts>
  <Company>_x000d_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Graduate council meeting</dc:title>
  <dc:creator>Speer, Sebastian R [G COL]</dc:creator>
  <cp:lastModifiedBy>Speer, Sebastian R [G COL]</cp:lastModifiedBy>
  <cp:revision>73</cp:revision>
  <dcterms:created xsi:type="dcterms:W3CDTF">2019-08-26T20:40:52Z</dcterms:created>
  <dcterms:modified xsi:type="dcterms:W3CDTF">2020-03-23T14:19:21Z</dcterms:modified>
</cp:coreProperties>
</file>