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notesMasterIdLst>
    <p:notesMasterId r:id="rId19"/>
  </p:notesMasterIdLst>
  <p:sldIdLst>
    <p:sldId id="256" r:id="rId2"/>
    <p:sldId id="257" r:id="rId3"/>
    <p:sldId id="258" r:id="rId4"/>
    <p:sldId id="259" r:id="rId5"/>
    <p:sldId id="268" r:id="rId6"/>
    <p:sldId id="292" r:id="rId7"/>
    <p:sldId id="273" r:id="rId8"/>
    <p:sldId id="295" r:id="rId9"/>
    <p:sldId id="276" r:id="rId10"/>
    <p:sldId id="296" r:id="rId11"/>
    <p:sldId id="293" r:id="rId12"/>
    <p:sldId id="294" r:id="rId13"/>
    <p:sldId id="261" r:id="rId14"/>
    <p:sldId id="274" r:id="rId15"/>
    <p:sldId id="277" r:id="rId16"/>
    <p:sldId id="280" r:id="rId17"/>
    <p:sldId id="279"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82" autoAdjust="0"/>
    <p:restoredTop sz="68059" autoAdjust="0"/>
  </p:normalViewPr>
  <p:slideViewPr>
    <p:cSldViewPr snapToGrid="0">
      <p:cViewPr varScale="1">
        <p:scale>
          <a:sx n="33" d="100"/>
          <a:sy n="33" d="100"/>
        </p:scale>
        <p:origin x="256"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3D5788-E280-4095-8056-A474CEEEBA96}" type="datetimeFigureOut">
              <a:rPr lang="en-US" smtClean="0"/>
              <a:t>11/20/2019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276081-462A-4324-9EAB-293123FB9F10}" type="slidenum">
              <a:rPr lang="en-US" smtClean="0"/>
              <a:t>‹#›</a:t>
            </a:fld>
            <a:endParaRPr lang="en-US"/>
          </a:p>
        </p:txBody>
      </p:sp>
    </p:spTree>
    <p:extLst>
      <p:ext uri="{BB962C8B-B14F-4D97-AF65-F5344CB8AC3E}">
        <p14:creationId xmlns:p14="http://schemas.microsoft.com/office/powerpoint/2010/main" val="26968573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Matthew</a:t>
            </a:r>
            <a:r>
              <a:rPr lang="en-US" baseline="0" dirty="0"/>
              <a:t> Ellinwood</a:t>
            </a:r>
            <a:endParaRPr lang="en-US" dirty="0"/>
          </a:p>
        </p:txBody>
      </p:sp>
      <p:sp>
        <p:nvSpPr>
          <p:cNvPr id="4" name="Slide Number Placeholder 3"/>
          <p:cNvSpPr>
            <a:spLocks noGrp="1"/>
          </p:cNvSpPr>
          <p:nvPr>
            <p:ph type="sldNum" sz="quarter" idx="10"/>
          </p:nvPr>
        </p:nvSpPr>
        <p:spPr/>
        <p:txBody>
          <a:bodyPr/>
          <a:lstStyle/>
          <a:p>
            <a:fld id="{A7276081-462A-4324-9EAB-293123FB9F10}" type="slidenum">
              <a:rPr lang="en-US" smtClean="0"/>
              <a:t>4</a:t>
            </a:fld>
            <a:endParaRPr lang="en-US"/>
          </a:p>
        </p:txBody>
      </p:sp>
    </p:spTree>
    <p:extLst>
      <p:ext uri="{BB962C8B-B14F-4D97-AF65-F5344CB8AC3E}">
        <p14:creationId xmlns:p14="http://schemas.microsoft.com/office/powerpoint/2010/main" val="26712239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Carolyn Cutrona</a:t>
            </a:r>
          </a:p>
        </p:txBody>
      </p:sp>
      <p:sp>
        <p:nvSpPr>
          <p:cNvPr id="4" name="Slide Number Placeholder 3"/>
          <p:cNvSpPr>
            <a:spLocks noGrp="1"/>
          </p:cNvSpPr>
          <p:nvPr>
            <p:ph type="sldNum" sz="quarter" idx="10"/>
          </p:nvPr>
        </p:nvSpPr>
        <p:spPr/>
        <p:txBody>
          <a:bodyPr/>
          <a:lstStyle/>
          <a:p>
            <a:fld id="{A7276081-462A-4324-9EAB-293123FB9F10}" type="slidenum">
              <a:rPr lang="en-US" smtClean="0"/>
              <a:t>5</a:t>
            </a:fld>
            <a:endParaRPr lang="en-US"/>
          </a:p>
        </p:txBody>
      </p:sp>
    </p:spTree>
    <p:extLst>
      <p:ext uri="{BB962C8B-B14F-4D97-AF65-F5344CB8AC3E}">
        <p14:creationId xmlns:p14="http://schemas.microsoft.com/office/powerpoint/2010/main" val="19446265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Revisit expired courses policy. The proposal relayed to me is to not have an expired course policy for any course that was part of a completed degree. One rationale here was that the current expired courses requirement has a particularly negative impact on students who pursue non-academic careers between a master’s and doctoral degree. (and, given the AAU initiative, and the university’s interest in supporting career paths ‘beyond academic’, it seems like this could be a compelling argument and evidence that ISU supports such industry career paths for master’s students.</a:t>
            </a:r>
          </a:p>
          <a:p>
            <a:endParaRPr lang="en-US" dirty="0"/>
          </a:p>
        </p:txBody>
      </p:sp>
      <p:sp>
        <p:nvSpPr>
          <p:cNvPr id="4" name="Slide Number Placeholder 3"/>
          <p:cNvSpPr>
            <a:spLocks noGrp="1"/>
          </p:cNvSpPr>
          <p:nvPr>
            <p:ph type="sldNum" sz="quarter" idx="10"/>
          </p:nvPr>
        </p:nvSpPr>
        <p:spPr/>
        <p:txBody>
          <a:bodyPr/>
          <a:lstStyle/>
          <a:p>
            <a:fld id="{A7276081-462A-4324-9EAB-293123FB9F10}" type="slidenum">
              <a:rPr lang="en-US" smtClean="0"/>
              <a:t>15</a:t>
            </a:fld>
            <a:endParaRPr lang="en-US"/>
          </a:p>
        </p:txBody>
      </p:sp>
    </p:spTree>
    <p:extLst>
      <p:ext uri="{BB962C8B-B14F-4D97-AF65-F5344CB8AC3E}">
        <p14:creationId xmlns:p14="http://schemas.microsoft.com/office/powerpoint/2010/main" val="16846365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An issue that has been raised in multiple venues is the issue of tuition scholarships at the master’s level. I’ve now heard from multiple departments across at least 2 colleges that only having 50% tuition scholarships for master’s students on a ½ assistantship is directly impacting their recruitment efforts because peer institutions offer full tuition scholarships for those students. It may be that this discussion has been had in the past, so I thought I’d mention it here before adding it to the agenda.</a:t>
            </a:r>
          </a:p>
        </p:txBody>
      </p:sp>
      <p:sp>
        <p:nvSpPr>
          <p:cNvPr id="4" name="Slide Number Placeholder 3"/>
          <p:cNvSpPr>
            <a:spLocks noGrp="1"/>
          </p:cNvSpPr>
          <p:nvPr>
            <p:ph type="sldNum" sz="quarter" idx="10"/>
          </p:nvPr>
        </p:nvSpPr>
        <p:spPr/>
        <p:txBody>
          <a:bodyPr/>
          <a:lstStyle/>
          <a:p>
            <a:fld id="{A7276081-462A-4324-9EAB-293123FB9F10}" type="slidenum">
              <a:rPr lang="en-US" smtClean="0"/>
              <a:t>16</a:t>
            </a:fld>
            <a:endParaRPr lang="en-US"/>
          </a:p>
        </p:txBody>
      </p:sp>
    </p:spTree>
    <p:extLst>
      <p:ext uri="{BB962C8B-B14F-4D97-AF65-F5344CB8AC3E}">
        <p14:creationId xmlns:p14="http://schemas.microsoft.com/office/powerpoint/2010/main" val="38011752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We received an issue from a graduate student about final oral exams not being public or announced in departments. I believe that current policy is that whether a defense is open to the public or not is up to departments to decide (but the schedule is available via the Grad College website). </a:t>
            </a:r>
            <a:r>
              <a:rPr lang="en-US" sz="1200" kern="1200">
                <a:solidFill>
                  <a:schemeClr val="tx1"/>
                </a:solidFill>
                <a:effectLst/>
                <a:latin typeface="+mn-lt"/>
                <a:ea typeface="+mn-ea"/>
                <a:cs typeface="+mn-cs"/>
              </a:rPr>
              <a:t>This inquiry wanted us to revisit whether the Grad College or departments should make the decision on whether final oral defenses should be public or not.</a:t>
            </a:r>
          </a:p>
          <a:p>
            <a:endParaRPr lang="en-US"/>
          </a:p>
        </p:txBody>
      </p:sp>
      <p:sp>
        <p:nvSpPr>
          <p:cNvPr id="4" name="Slide Number Placeholder 3"/>
          <p:cNvSpPr>
            <a:spLocks noGrp="1"/>
          </p:cNvSpPr>
          <p:nvPr>
            <p:ph type="sldNum" sz="quarter" idx="10"/>
          </p:nvPr>
        </p:nvSpPr>
        <p:spPr/>
        <p:txBody>
          <a:bodyPr/>
          <a:lstStyle/>
          <a:p>
            <a:fld id="{A7276081-462A-4324-9EAB-293123FB9F10}" type="slidenum">
              <a:rPr lang="en-US" smtClean="0"/>
              <a:t>17</a:t>
            </a:fld>
            <a:endParaRPr lang="en-US"/>
          </a:p>
        </p:txBody>
      </p:sp>
    </p:spTree>
    <p:extLst>
      <p:ext uri="{BB962C8B-B14F-4D97-AF65-F5344CB8AC3E}">
        <p14:creationId xmlns:p14="http://schemas.microsoft.com/office/powerpoint/2010/main" val="3175182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smtClean="0"/>
              <a:pPr/>
              <a:t>11/20/2019</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98156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147575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smtClean="0"/>
              <a:pPr/>
              <a:t>11/20/2019</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52004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9731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11/20/2019</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57550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11/20/2019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35853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11/20/2019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70150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11/20/2019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72253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11/20/2019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794566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11/20/2019</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17396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014480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smtClean="0"/>
              <a:pPr/>
              <a:t>11/20/2019</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10825182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grad-college.iastate.edu/handbook/chapter.php?id=6&amp;search=expired%20course&amp;section=6.3#search"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grad-college.iastate.edu/handbook/chapter.php?id=3#3.2"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grad-college.iastate.edu/handbook/chapter.php?id=7#7.1"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Graduate council meeting</a:t>
            </a:r>
          </a:p>
        </p:txBody>
      </p:sp>
      <p:sp>
        <p:nvSpPr>
          <p:cNvPr id="3" name="Subtitle 2"/>
          <p:cNvSpPr>
            <a:spLocks noGrp="1"/>
          </p:cNvSpPr>
          <p:nvPr>
            <p:ph type="subTitle" idx="1"/>
          </p:nvPr>
        </p:nvSpPr>
        <p:spPr/>
        <p:txBody>
          <a:bodyPr>
            <a:normAutofit/>
          </a:bodyPr>
          <a:lstStyle/>
          <a:p>
            <a:r>
              <a:rPr lang="en-US" sz="2200" dirty="0" smtClean="0"/>
              <a:t>November 20, </a:t>
            </a:r>
            <a:r>
              <a:rPr lang="en-US" sz="2200" dirty="0"/>
              <a:t>2019</a:t>
            </a:r>
          </a:p>
        </p:txBody>
      </p:sp>
    </p:spTree>
    <p:extLst>
      <p:ext uri="{BB962C8B-B14F-4D97-AF65-F5344CB8AC3E}">
        <p14:creationId xmlns:p14="http://schemas.microsoft.com/office/powerpoint/2010/main" val="20667989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3156155" y="0"/>
            <a:ext cx="5835251" cy="6910629"/>
          </a:xfrm>
          <a:prstGeom prst="rect">
            <a:avLst/>
          </a:prstGeom>
        </p:spPr>
      </p:pic>
    </p:spTree>
    <p:extLst>
      <p:ext uri="{BB962C8B-B14F-4D97-AF65-F5344CB8AC3E}">
        <p14:creationId xmlns:p14="http://schemas.microsoft.com/office/powerpoint/2010/main" val="11332040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business</a:t>
            </a:r>
          </a:p>
        </p:txBody>
      </p:sp>
      <p:sp>
        <p:nvSpPr>
          <p:cNvPr id="3" name="Content Placeholder 2"/>
          <p:cNvSpPr>
            <a:spLocks noGrp="1"/>
          </p:cNvSpPr>
          <p:nvPr>
            <p:ph idx="1"/>
          </p:nvPr>
        </p:nvSpPr>
        <p:spPr/>
        <p:txBody>
          <a:bodyPr>
            <a:normAutofit/>
          </a:bodyPr>
          <a:lstStyle/>
          <a:p>
            <a:r>
              <a:rPr lang="en-US" sz="3200" b="1" dirty="0">
                <a:solidFill>
                  <a:schemeClr val="bg1">
                    <a:lumMod val="65000"/>
                  </a:schemeClr>
                </a:solidFill>
              </a:rPr>
              <a:t>Dismissal of Postdoc due to lack of funding</a:t>
            </a:r>
            <a:endParaRPr lang="en-US" sz="3200" dirty="0">
              <a:solidFill>
                <a:schemeClr val="bg1">
                  <a:lumMod val="65000"/>
                </a:schemeClr>
              </a:solidFill>
            </a:endParaRPr>
          </a:p>
          <a:p>
            <a:r>
              <a:rPr lang="en-US" sz="3200" b="1" dirty="0">
                <a:solidFill>
                  <a:schemeClr val="bg2">
                    <a:lumMod val="75000"/>
                  </a:schemeClr>
                </a:solidFill>
              </a:rPr>
              <a:t>Change to credit taken as undergraduate counting toward graduate degree</a:t>
            </a:r>
          </a:p>
          <a:p>
            <a:r>
              <a:rPr lang="en-US" sz="3200" b="1" dirty="0">
                <a:solidFill>
                  <a:schemeClr val="tx1"/>
                </a:solidFill>
              </a:rPr>
              <a:t>Bridge funding for arrival of new child</a:t>
            </a:r>
          </a:p>
          <a:p>
            <a:r>
              <a:rPr lang="en-US" sz="3200" b="1" dirty="0">
                <a:solidFill>
                  <a:schemeClr val="bg1">
                    <a:lumMod val="75000"/>
                  </a:schemeClr>
                </a:solidFill>
              </a:rPr>
              <a:t>Grading options for 699 credits</a:t>
            </a:r>
            <a:endParaRPr lang="en-US" sz="3200" b="1" dirty="0"/>
          </a:p>
        </p:txBody>
      </p:sp>
    </p:spTree>
    <p:extLst>
      <p:ext uri="{BB962C8B-B14F-4D97-AF65-F5344CB8AC3E}">
        <p14:creationId xmlns:p14="http://schemas.microsoft.com/office/powerpoint/2010/main" val="8961981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business</a:t>
            </a:r>
          </a:p>
        </p:txBody>
      </p:sp>
      <p:sp>
        <p:nvSpPr>
          <p:cNvPr id="3" name="Content Placeholder 2"/>
          <p:cNvSpPr>
            <a:spLocks noGrp="1"/>
          </p:cNvSpPr>
          <p:nvPr>
            <p:ph idx="1"/>
          </p:nvPr>
        </p:nvSpPr>
        <p:spPr/>
        <p:txBody>
          <a:bodyPr>
            <a:normAutofit/>
          </a:bodyPr>
          <a:lstStyle/>
          <a:p>
            <a:r>
              <a:rPr lang="en-US" sz="3200" b="1" dirty="0">
                <a:solidFill>
                  <a:schemeClr val="bg1">
                    <a:lumMod val="65000"/>
                  </a:schemeClr>
                </a:solidFill>
              </a:rPr>
              <a:t>Dismissal of Postdoc due to lack of funding</a:t>
            </a:r>
            <a:endParaRPr lang="en-US" sz="3200" dirty="0">
              <a:solidFill>
                <a:schemeClr val="bg1">
                  <a:lumMod val="65000"/>
                </a:schemeClr>
              </a:solidFill>
            </a:endParaRPr>
          </a:p>
          <a:p>
            <a:r>
              <a:rPr lang="en-US" sz="3200" b="1" dirty="0">
                <a:solidFill>
                  <a:schemeClr val="bg2">
                    <a:lumMod val="75000"/>
                  </a:schemeClr>
                </a:solidFill>
              </a:rPr>
              <a:t>Change to credit taken as undergraduate counting toward graduate degree</a:t>
            </a:r>
          </a:p>
          <a:p>
            <a:r>
              <a:rPr lang="en-US" sz="3200" b="1" dirty="0">
                <a:solidFill>
                  <a:schemeClr val="bg1">
                    <a:lumMod val="75000"/>
                  </a:schemeClr>
                </a:solidFill>
              </a:rPr>
              <a:t>Bridge funding for arrival of new child</a:t>
            </a:r>
          </a:p>
          <a:p>
            <a:r>
              <a:rPr lang="en-US" sz="3200" b="1" dirty="0">
                <a:solidFill>
                  <a:schemeClr val="tx1"/>
                </a:solidFill>
              </a:rPr>
              <a:t>Grading options for 699 credits</a:t>
            </a:r>
          </a:p>
        </p:txBody>
      </p:sp>
    </p:spTree>
    <p:extLst>
      <p:ext uri="{BB962C8B-B14F-4D97-AF65-F5344CB8AC3E}">
        <p14:creationId xmlns:p14="http://schemas.microsoft.com/office/powerpoint/2010/main" val="20611513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Items</a:t>
            </a:r>
          </a:p>
        </p:txBody>
      </p:sp>
      <p:sp>
        <p:nvSpPr>
          <p:cNvPr id="3" name="Content Placeholder 2"/>
          <p:cNvSpPr>
            <a:spLocks noGrp="1"/>
          </p:cNvSpPr>
          <p:nvPr>
            <p:ph idx="1"/>
          </p:nvPr>
        </p:nvSpPr>
        <p:spPr/>
        <p:txBody>
          <a:bodyPr>
            <a:normAutofit/>
          </a:bodyPr>
          <a:lstStyle/>
          <a:p>
            <a:r>
              <a:rPr lang="en-US" sz="3200" dirty="0"/>
              <a:t>Any other items from the graduate council members</a:t>
            </a:r>
          </a:p>
          <a:p>
            <a:pPr lvl="1"/>
            <a:r>
              <a:rPr lang="en-US" sz="3000" dirty="0">
                <a:solidFill>
                  <a:schemeClr val="bg1">
                    <a:lumMod val="65000"/>
                  </a:schemeClr>
                </a:solidFill>
              </a:rPr>
              <a:t>POSC membership issues and conflicts of interest</a:t>
            </a:r>
          </a:p>
          <a:p>
            <a:pPr lvl="1"/>
            <a:r>
              <a:rPr lang="en-US" sz="3000" dirty="0">
                <a:solidFill>
                  <a:schemeClr val="bg1">
                    <a:lumMod val="65000"/>
                  </a:schemeClr>
                </a:solidFill>
              </a:rPr>
              <a:t>Expired course policies</a:t>
            </a:r>
          </a:p>
          <a:p>
            <a:pPr lvl="1"/>
            <a:r>
              <a:rPr lang="en-US" sz="3000" dirty="0">
                <a:solidFill>
                  <a:schemeClr val="bg1">
                    <a:lumMod val="65000"/>
                  </a:schemeClr>
                </a:solidFill>
              </a:rPr>
              <a:t>Tuition scholarships for master’s students</a:t>
            </a:r>
          </a:p>
          <a:p>
            <a:pPr lvl="1"/>
            <a:r>
              <a:rPr lang="en-US" sz="3000" dirty="0">
                <a:solidFill>
                  <a:schemeClr val="bg1">
                    <a:lumMod val="65000"/>
                  </a:schemeClr>
                </a:solidFill>
              </a:rPr>
              <a:t>Final oral exams (public vs. private)</a:t>
            </a:r>
          </a:p>
        </p:txBody>
      </p:sp>
    </p:spTree>
    <p:extLst>
      <p:ext uri="{BB962C8B-B14F-4D97-AF65-F5344CB8AC3E}">
        <p14:creationId xmlns:p14="http://schemas.microsoft.com/office/powerpoint/2010/main" val="23182391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POS Membership issues</a:t>
            </a:r>
          </a:p>
        </p:txBody>
      </p:sp>
      <p:sp>
        <p:nvSpPr>
          <p:cNvPr id="3" name="Content Placeholder 2"/>
          <p:cNvSpPr>
            <a:spLocks noGrp="1"/>
          </p:cNvSpPr>
          <p:nvPr>
            <p:ph idx="1"/>
          </p:nvPr>
        </p:nvSpPr>
        <p:spPr>
          <a:xfrm>
            <a:off x="581192" y="2180496"/>
            <a:ext cx="11029615" cy="4197444"/>
          </a:xfrm>
        </p:spPr>
        <p:txBody>
          <a:bodyPr>
            <a:normAutofit lnSpcReduction="10000"/>
          </a:bodyPr>
          <a:lstStyle/>
          <a:p>
            <a:r>
              <a:rPr lang="en-US" sz="2400" dirty="0"/>
              <a:t>Purpose and definition of the external POS committee member</a:t>
            </a:r>
          </a:p>
          <a:p>
            <a:pPr lvl="1"/>
            <a:r>
              <a:rPr lang="en-US" sz="2000" dirty="0"/>
              <a:t>Current handbook language:		</a:t>
            </a:r>
            <a:r>
              <a:rPr lang="en-US" sz="2000" b="1" dirty="0"/>
              <a:t>Member(s) from Outside the Student’s</a:t>
            </a:r>
            <a:r>
              <a:rPr lang="en-US" sz="2000" dirty="0"/>
              <a:t> </a:t>
            </a:r>
            <a:r>
              <a:rPr lang="en-US" sz="2000" b="1" dirty="0"/>
              <a:t>Field of 										Emphasis.</a:t>
            </a:r>
            <a:r>
              <a:rPr lang="en-US" sz="2000" dirty="0"/>
              <a:t> The outside graduate faculty member(s) of the POS 								committee provide relevant specialized knowledge or a different 								perspective helpful to the planning, execution, and reporting of 								research, or some aspect of intellectual diversity deemed 										important by the committee and/or major.</a:t>
            </a:r>
          </a:p>
          <a:p>
            <a:pPr marL="0" indent="0">
              <a:buNone/>
            </a:pPr>
            <a:endParaRPr lang="en-US" sz="2400" dirty="0"/>
          </a:p>
          <a:p>
            <a:r>
              <a:rPr lang="en-US" sz="2400" dirty="0"/>
              <a:t>Dealing with conflicts of interest within the POS committee</a:t>
            </a:r>
          </a:p>
          <a:p>
            <a:pPr lvl="1"/>
            <a:r>
              <a:rPr lang="en-US" sz="2200" dirty="0"/>
              <a:t>Examples:	POS member(s) as PI on grant  as basis of thesis/dissertation; close 						relationships between POS members </a:t>
            </a:r>
          </a:p>
        </p:txBody>
      </p:sp>
    </p:spTree>
    <p:extLst>
      <p:ext uri="{BB962C8B-B14F-4D97-AF65-F5344CB8AC3E}">
        <p14:creationId xmlns:p14="http://schemas.microsoft.com/office/powerpoint/2010/main" val="28668600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Expired course policy</a:t>
            </a:r>
          </a:p>
        </p:txBody>
      </p:sp>
      <p:sp>
        <p:nvSpPr>
          <p:cNvPr id="3" name="Content Placeholder 2"/>
          <p:cNvSpPr>
            <a:spLocks noGrp="1"/>
          </p:cNvSpPr>
          <p:nvPr>
            <p:ph idx="1"/>
          </p:nvPr>
        </p:nvSpPr>
        <p:spPr/>
        <p:txBody>
          <a:bodyPr/>
          <a:lstStyle/>
          <a:p>
            <a:r>
              <a:rPr lang="en-US" dirty="0">
                <a:hlinkClick r:id="rId3"/>
              </a:rPr>
              <a:t>https://www.grad-college.iastate.edu/handbook/chapter.php?id=6&amp;search=expired%20course&amp;section=6.3#search</a:t>
            </a:r>
            <a:endParaRPr lang="en-US" dirty="0"/>
          </a:p>
          <a:p>
            <a:endParaRPr lang="en-US" dirty="0"/>
          </a:p>
          <a:p>
            <a:r>
              <a:rPr lang="en-US" dirty="0"/>
              <a:t>Issue that has been raised:</a:t>
            </a:r>
          </a:p>
          <a:p>
            <a:pPr lvl="1"/>
            <a:r>
              <a:rPr lang="en-US" dirty="0"/>
              <a:t>Expired course policies negatively impact students who pursue non-academic career paths in between a master’s and doctoral program</a:t>
            </a:r>
          </a:p>
          <a:p>
            <a:pPr lvl="1"/>
            <a:r>
              <a:rPr lang="en-US" dirty="0"/>
              <a:t>May be a deterrent for students entering doctoral programs from industry</a:t>
            </a:r>
          </a:p>
        </p:txBody>
      </p:sp>
    </p:spTree>
    <p:extLst>
      <p:ext uri="{BB962C8B-B14F-4D97-AF65-F5344CB8AC3E}">
        <p14:creationId xmlns:p14="http://schemas.microsoft.com/office/powerpoint/2010/main" val="10236774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Master’s graduate assistant tuition scholarship rate</a:t>
            </a:r>
          </a:p>
        </p:txBody>
      </p:sp>
      <p:sp>
        <p:nvSpPr>
          <p:cNvPr id="3" name="Content Placeholder 2"/>
          <p:cNvSpPr>
            <a:spLocks noGrp="1"/>
          </p:cNvSpPr>
          <p:nvPr>
            <p:ph idx="1"/>
          </p:nvPr>
        </p:nvSpPr>
        <p:spPr>
          <a:xfrm>
            <a:off x="581193" y="2054766"/>
            <a:ext cx="11029615" cy="4471764"/>
          </a:xfrm>
        </p:spPr>
        <p:txBody>
          <a:bodyPr>
            <a:normAutofit fontScale="92500" lnSpcReduction="10000"/>
          </a:bodyPr>
          <a:lstStyle/>
          <a:p>
            <a:r>
              <a:rPr lang="en-US" b="1" dirty="0"/>
              <a:t>3.3.1 Graduate Assistantship Tuition Scholarships</a:t>
            </a:r>
          </a:p>
          <a:p>
            <a:r>
              <a:rPr lang="en-US" dirty="0"/>
              <a:t>Graduate students appointed to a graduate assistantship appointment of 1/4-time or more for at least 3 months in fall and spring terms and for 4 weeks in summer term, are assessed tuition at the full-time resident (in-state) rate for the fall and spring term. Summer term tuition is assessed at resident (in-state) rate for the number of credits registered for. The graduate assistantship tuition scholarships are not paid directly to the student, but are applied to the student’s tuition bill. The scholarship awards are equal to:</a:t>
            </a:r>
          </a:p>
          <a:p>
            <a:r>
              <a:rPr lang="en-US" dirty="0"/>
              <a:t>For a master’s student:</a:t>
            </a:r>
          </a:p>
          <a:p>
            <a:pPr lvl="1"/>
            <a:r>
              <a:rPr lang="en-US" dirty="0"/>
              <a:t>50% of full-time tuition per semester for each student on an assistantship appointment of 1/2-time or more or</a:t>
            </a:r>
          </a:p>
          <a:p>
            <a:pPr lvl="1"/>
            <a:r>
              <a:rPr lang="en-US" dirty="0"/>
              <a:t>25% of full-time tuition per semester for each student on an assistantship appointment of 1/4-time or more, but less than 1/2-time.</a:t>
            </a:r>
          </a:p>
          <a:p>
            <a:r>
              <a:rPr lang="en-US" dirty="0"/>
              <a:t>For a Ph.D. (and terminal master’s program) student:</a:t>
            </a:r>
          </a:p>
          <a:p>
            <a:pPr lvl="1"/>
            <a:r>
              <a:rPr lang="en-US" dirty="0"/>
              <a:t>100% of full-time tuition per semester for each student on an assistantship appointment of 1/2-time or more or</a:t>
            </a:r>
          </a:p>
          <a:p>
            <a:pPr lvl="1"/>
            <a:r>
              <a:rPr lang="en-US" dirty="0"/>
              <a:t>50% of full-time tuition per semester for each student on an assistantship appointment of 1/4-time or more, but less than 1/2-time.</a:t>
            </a:r>
          </a:p>
          <a:p>
            <a:pPr lvl="1"/>
            <a:endParaRPr lang="en-US" dirty="0"/>
          </a:p>
          <a:p>
            <a:pPr lvl="1"/>
            <a:r>
              <a:rPr lang="en-US" dirty="0">
                <a:hlinkClick r:id="rId3"/>
              </a:rPr>
              <a:t>https://www.grad-college.iastate.edu/handbook/chapter.php?id=3#3.2</a:t>
            </a:r>
            <a:endParaRPr lang="en-US" dirty="0"/>
          </a:p>
        </p:txBody>
      </p:sp>
      <p:sp>
        <p:nvSpPr>
          <p:cNvPr id="4" name="Rectangle 3"/>
          <p:cNvSpPr/>
          <p:nvPr/>
        </p:nvSpPr>
        <p:spPr>
          <a:xfrm>
            <a:off x="708660" y="3794760"/>
            <a:ext cx="10902148" cy="1005840"/>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393035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Final exams open or closed to public</a:t>
            </a:r>
          </a:p>
        </p:txBody>
      </p:sp>
      <p:sp>
        <p:nvSpPr>
          <p:cNvPr id="3" name="Content Placeholder 2"/>
          <p:cNvSpPr>
            <a:spLocks noGrp="1"/>
          </p:cNvSpPr>
          <p:nvPr>
            <p:ph idx="1"/>
          </p:nvPr>
        </p:nvSpPr>
        <p:spPr/>
        <p:txBody>
          <a:bodyPr/>
          <a:lstStyle/>
          <a:p>
            <a:r>
              <a:rPr lang="en-US" dirty="0">
                <a:hlinkClick r:id="rId3"/>
              </a:rPr>
              <a:t>https://www.grad-college.iastate.edu/handbook/chapter.php?id=7#7.1</a:t>
            </a:r>
            <a:endParaRPr lang="en-US" dirty="0"/>
          </a:p>
        </p:txBody>
      </p:sp>
    </p:spTree>
    <p:extLst>
      <p:ext uri="{BB962C8B-B14F-4D97-AF65-F5344CB8AC3E}">
        <p14:creationId xmlns:p14="http://schemas.microsoft.com/office/powerpoint/2010/main" val="36291458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Call to order</a:t>
            </a:r>
          </a:p>
        </p:txBody>
      </p:sp>
      <p:sp>
        <p:nvSpPr>
          <p:cNvPr id="3" name="Content Placeholder 2"/>
          <p:cNvSpPr>
            <a:spLocks noGrp="1"/>
          </p:cNvSpPr>
          <p:nvPr>
            <p:ph idx="1"/>
          </p:nvPr>
        </p:nvSpPr>
        <p:spPr/>
        <p:txBody>
          <a:bodyPr>
            <a:noAutofit/>
          </a:bodyPr>
          <a:lstStyle/>
          <a:p>
            <a:r>
              <a:rPr lang="en-US" sz="3200" dirty="0"/>
              <a:t>Seating of substitute council members</a:t>
            </a:r>
          </a:p>
          <a:p>
            <a:r>
              <a:rPr lang="en-US" sz="3200" dirty="0"/>
              <a:t>Consent Agenda</a:t>
            </a:r>
          </a:p>
          <a:p>
            <a:pPr lvl="1"/>
            <a:r>
              <a:rPr lang="en-US" sz="3000" dirty="0"/>
              <a:t>BA/MA in English/Linguistics</a:t>
            </a:r>
          </a:p>
          <a:p>
            <a:pPr lvl="1"/>
            <a:r>
              <a:rPr lang="en-US" sz="3000" dirty="0"/>
              <a:t>Dual-list of Math 423/523; Math 469/569</a:t>
            </a:r>
          </a:p>
        </p:txBody>
      </p:sp>
    </p:spTree>
    <p:extLst>
      <p:ext uri="{BB962C8B-B14F-4D97-AF65-F5344CB8AC3E}">
        <p14:creationId xmlns:p14="http://schemas.microsoft.com/office/powerpoint/2010/main" val="40767129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Announcements and Remarks</a:t>
            </a:r>
          </a:p>
        </p:txBody>
      </p:sp>
      <p:sp>
        <p:nvSpPr>
          <p:cNvPr id="3" name="Content Placeholder 2"/>
          <p:cNvSpPr>
            <a:spLocks noGrp="1"/>
          </p:cNvSpPr>
          <p:nvPr>
            <p:ph idx="1"/>
          </p:nvPr>
        </p:nvSpPr>
        <p:spPr/>
        <p:txBody>
          <a:bodyPr>
            <a:normAutofit/>
          </a:bodyPr>
          <a:lstStyle/>
          <a:p>
            <a:r>
              <a:rPr lang="en-US" sz="3200" dirty="0"/>
              <a:t>Bethany Gray, Chair</a:t>
            </a:r>
          </a:p>
          <a:p>
            <a:r>
              <a:rPr lang="en-US" sz="3200" dirty="0"/>
              <a:t>Bill Graves, Dean of the Graduate College</a:t>
            </a:r>
          </a:p>
          <a:p>
            <a:r>
              <a:rPr lang="en-US" sz="3200" dirty="0"/>
              <a:t>Carolyn Cutrona,  Associate Dean of the Graduate College</a:t>
            </a:r>
          </a:p>
          <a:p>
            <a:r>
              <a:rPr lang="en-US" sz="3200" dirty="0"/>
              <a:t>Judy Strand, Graduate College Office</a:t>
            </a:r>
          </a:p>
        </p:txBody>
      </p:sp>
    </p:spTree>
    <p:extLst>
      <p:ext uri="{BB962C8B-B14F-4D97-AF65-F5344CB8AC3E}">
        <p14:creationId xmlns:p14="http://schemas.microsoft.com/office/powerpoint/2010/main" val="22115062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Old business</a:t>
            </a:r>
          </a:p>
        </p:txBody>
      </p:sp>
      <p:sp>
        <p:nvSpPr>
          <p:cNvPr id="3" name="Content Placeholder 2"/>
          <p:cNvSpPr>
            <a:spLocks noGrp="1"/>
          </p:cNvSpPr>
          <p:nvPr>
            <p:ph idx="1"/>
          </p:nvPr>
        </p:nvSpPr>
        <p:spPr>
          <a:xfrm>
            <a:off x="581192" y="2180496"/>
            <a:ext cx="11254250" cy="3678303"/>
          </a:xfrm>
        </p:spPr>
        <p:txBody>
          <a:bodyPr>
            <a:normAutofit/>
          </a:bodyPr>
          <a:lstStyle/>
          <a:p>
            <a:r>
              <a:rPr lang="en-US" sz="3200" b="1" dirty="0"/>
              <a:t>Exceptions to full graduate faculty status</a:t>
            </a:r>
            <a:endParaRPr lang="en-US" sz="3000" dirty="0">
              <a:solidFill>
                <a:schemeClr val="bg1">
                  <a:lumMod val="75000"/>
                </a:schemeClr>
              </a:solidFill>
            </a:endParaRPr>
          </a:p>
          <a:p>
            <a:r>
              <a:rPr lang="en-US" sz="3200" b="1" dirty="0">
                <a:solidFill>
                  <a:schemeClr val="bg1">
                    <a:lumMod val="65000"/>
                  </a:schemeClr>
                </a:solidFill>
              </a:rPr>
              <a:t>POSC Deadline and timeframe before preliminary exam</a:t>
            </a:r>
          </a:p>
        </p:txBody>
      </p:sp>
    </p:spTree>
    <p:extLst>
      <p:ext uri="{BB962C8B-B14F-4D97-AF65-F5344CB8AC3E}">
        <p14:creationId xmlns:p14="http://schemas.microsoft.com/office/powerpoint/2010/main" val="26188700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Old business</a:t>
            </a:r>
          </a:p>
        </p:txBody>
      </p:sp>
      <p:sp>
        <p:nvSpPr>
          <p:cNvPr id="3" name="Content Placeholder 2"/>
          <p:cNvSpPr>
            <a:spLocks noGrp="1"/>
          </p:cNvSpPr>
          <p:nvPr>
            <p:ph idx="1"/>
          </p:nvPr>
        </p:nvSpPr>
        <p:spPr>
          <a:xfrm>
            <a:off x="581192" y="2180496"/>
            <a:ext cx="11323261" cy="3678303"/>
          </a:xfrm>
        </p:spPr>
        <p:txBody>
          <a:bodyPr>
            <a:normAutofit/>
          </a:bodyPr>
          <a:lstStyle/>
          <a:p>
            <a:r>
              <a:rPr lang="en-US" sz="3200" dirty="0">
                <a:solidFill>
                  <a:schemeClr val="bg1">
                    <a:lumMod val="75000"/>
                  </a:schemeClr>
                </a:solidFill>
              </a:rPr>
              <a:t>Exceptions to full graduate faculty status</a:t>
            </a:r>
          </a:p>
          <a:p>
            <a:r>
              <a:rPr lang="en-US" sz="3200" b="1" dirty="0"/>
              <a:t>POSC Deadline and timeframe before preliminary exam</a:t>
            </a:r>
          </a:p>
        </p:txBody>
      </p:sp>
    </p:spTree>
    <p:extLst>
      <p:ext uri="{BB962C8B-B14F-4D97-AF65-F5344CB8AC3E}">
        <p14:creationId xmlns:p14="http://schemas.microsoft.com/office/powerpoint/2010/main" val="927689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2684206" y="-91809"/>
            <a:ext cx="6734621" cy="6949810"/>
          </a:xfrm>
          <a:prstGeom prst="rect">
            <a:avLst/>
          </a:prstGeom>
        </p:spPr>
      </p:pic>
    </p:spTree>
    <p:extLst>
      <p:ext uri="{BB962C8B-B14F-4D97-AF65-F5344CB8AC3E}">
        <p14:creationId xmlns:p14="http://schemas.microsoft.com/office/powerpoint/2010/main" val="39812443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business</a:t>
            </a:r>
          </a:p>
        </p:txBody>
      </p:sp>
      <p:sp>
        <p:nvSpPr>
          <p:cNvPr id="3" name="Content Placeholder 2"/>
          <p:cNvSpPr>
            <a:spLocks noGrp="1"/>
          </p:cNvSpPr>
          <p:nvPr>
            <p:ph idx="1"/>
          </p:nvPr>
        </p:nvSpPr>
        <p:spPr/>
        <p:txBody>
          <a:bodyPr>
            <a:normAutofit/>
          </a:bodyPr>
          <a:lstStyle/>
          <a:p>
            <a:r>
              <a:rPr lang="en-US" sz="3200" b="1" dirty="0"/>
              <a:t>Dismissal of Postdocs due to loss of funding</a:t>
            </a:r>
            <a:endParaRPr lang="en-US" sz="3200" dirty="0">
              <a:solidFill>
                <a:schemeClr val="bg1">
                  <a:lumMod val="75000"/>
                </a:schemeClr>
              </a:solidFill>
            </a:endParaRPr>
          </a:p>
          <a:p>
            <a:r>
              <a:rPr lang="en-US" sz="3200" b="1" dirty="0">
                <a:solidFill>
                  <a:schemeClr val="bg1">
                    <a:lumMod val="75000"/>
                  </a:schemeClr>
                </a:solidFill>
              </a:rPr>
              <a:t>Change in credit taken as undergraduate counting toward graduate degree</a:t>
            </a:r>
          </a:p>
          <a:p>
            <a:r>
              <a:rPr lang="en-US" sz="3200" b="1" dirty="0">
                <a:solidFill>
                  <a:schemeClr val="bg1">
                    <a:lumMod val="75000"/>
                  </a:schemeClr>
                </a:solidFill>
              </a:rPr>
              <a:t>Bridge funding for arrival of new child</a:t>
            </a:r>
          </a:p>
          <a:p>
            <a:r>
              <a:rPr lang="en-US" sz="3200" b="1" dirty="0">
                <a:solidFill>
                  <a:schemeClr val="bg1">
                    <a:lumMod val="75000"/>
                  </a:schemeClr>
                </a:solidFill>
              </a:rPr>
              <a:t>Grading options for 699 credits</a:t>
            </a:r>
            <a:endParaRPr lang="en-US" sz="3200" b="1" dirty="0"/>
          </a:p>
        </p:txBody>
      </p:sp>
    </p:spTree>
    <p:extLst>
      <p:ext uri="{BB962C8B-B14F-4D97-AF65-F5344CB8AC3E}">
        <p14:creationId xmlns:p14="http://schemas.microsoft.com/office/powerpoint/2010/main" val="35313857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88491" y="58994"/>
            <a:ext cx="11941078" cy="5987845"/>
          </a:xfrm>
          <a:prstGeom prst="rect">
            <a:avLst/>
          </a:prstGeom>
        </p:spPr>
      </p:pic>
    </p:spTree>
    <p:extLst>
      <p:ext uri="{BB962C8B-B14F-4D97-AF65-F5344CB8AC3E}">
        <p14:creationId xmlns:p14="http://schemas.microsoft.com/office/powerpoint/2010/main" val="33849203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business</a:t>
            </a:r>
          </a:p>
        </p:txBody>
      </p:sp>
      <p:sp>
        <p:nvSpPr>
          <p:cNvPr id="3" name="Content Placeholder 2"/>
          <p:cNvSpPr>
            <a:spLocks noGrp="1"/>
          </p:cNvSpPr>
          <p:nvPr>
            <p:ph idx="1"/>
          </p:nvPr>
        </p:nvSpPr>
        <p:spPr/>
        <p:txBody>
          <a:bodyPr>
            <a:normAutofit/>
          </a:bodyPr>
          <a:lstStyle/>
          <a:p>
            <a:r>
              <a:rPr lang="en-US" sz="3200" b="1" dirty="0">
                <a:solidFill>
                  <a:schemeClr val="bg1">
                    <a:lumMod val="65000"/>
                  </a:schemeClr>
                </a:solidFill>
              </a:rPr>
              <a:t>Dismissal of Postdoc due to lack of funding</a:t>
            </a:r>
            <a:endParaRPr lang="en-US" sz="3200" dirty="0">
              <a:solidFill>
                <a:schemeClr val="bg1">
                  <a:lumMod val="65000"/>
                </a:schemeClr>
              </a:solidFill>
            </a:endParaRPr>
          </a:p>
          <a:p>
            <a:r>
              <a:rPr lang="en-US" sz="3200" b="1" dirty="0"/>
              <a:t>Change to credit taken as undergraduate counting toward graduate degree</a:t>
            </a:r>
          </a:p>
          <a:p>
            <a:r>
              <a:rPr lang="en-US" sz="3200" b="1" dirty="0">
                <a:solidFill>
                  <a:schemeClr val="bg1">
                    <a:lumMod val="75000"/>
                  </a:schemeClr>
                </a:solidFill>
              </a:rPr>
              <a:t>Bridge funding for arrival of new child</a:t>
            </a:r>
          </a:p>
          <a:p>
            <a:r>
              <a:rPr lang="en-US" sz="3200" b="1" dirty="0">
                <a:solidFill>
                  <a:schemeClr val="bg1">
                    <a:lumMod val="75000"/>
                  </a:schemeClr>
                </a:solidFill>
              </a:rPr>
              <a:t>Grading options for 699 credits</a:t>
            </a:r>
            <a:endParaRPr lang="en-US" sz="3200" b="1" dirty="0"/>
          </a:p>
        </p:txBody>
      </p:sp>
    </p:spTree>
    <p:extLst>
      <p:ext uri="{BB962C8B-B14F-4D97-AF65-F5344CB8AC3E}">
        <p14:creationId xmlns:p14="http://schemas.microsoft.com/office/powerpoint/2010/main" val="3808175949"/>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65359"/>
      </a:accent1>
      <a:accent2>
        <a:srgbClr val="ED8428"/>
      </a:accent2>
      <a:accent3>
        <a:srgbClr val="E6C46D"/>
      </a:accent3>
      <a:accent4>
        <a:srgbClr val="969FA7"/>
      </a:accent4>
      <a:accent5>
        <a:srgbClr val="A9C37C"/>
      </a:accent5>
      <a:accent6>
        <a:srgbClr val="5A8071"/>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5D8C9649-FBE1-4B5B-8258-8A170F9843A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Template>
  <TotalTime>481</TotalTime>
  <Words>631</Words>
  <Application>Microsoft Office PowerPoint</Application>
  <PresentationFormat>Widescreen</PresentationFormat>
  <Paragraphs>79</Paragraphs>
  <Slides>17</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Calibri</vt:lpstr>
      <vt:lpstr>Gill Sans MT</vt:lpstr>
      <vt:lpstr>Wingdings 2</vt:lpstr>
      <vt:lpstr>Dividend</vt:lpstr>
      <vt:lpstr>Graduate council meeting</vt:lpstr>
      <vt:lpstr>Call to order</vt:lpstr>
      <vt:lpstr>Announcements and Remarks</vt:lpstr>
      <vt:lpstr>Old business</vt:lpstr>
      <vt:lpstr>Old business</vt:lpstr>
      <vt:lpstr>PowerPoint Presentation</vt:lpstr>
      <vt:lpstr>New business</vt:lpstr>
      <vt:lpstr>PowerPoint Presentation</vt:lpstr>
      <vt:lpstr>New business</vt:lpstr>
      <vt:lpstr>PowerPoint Presentation</vt:lpstr>
      <vt:lpstr>New business</vt:lpstr>
      <vt:lpstr>New business</vt:lpstr>
      <vt:lpstr>Other Items</vt:lpstr>
      <vt:lpstr>POS Membership issues</vt:lpstr>
      <vt:lpstr>Expired course policy</vt:lpstr>
      <vt:lpstr>Master’s graduate assistant tuition scholarship rate</vt:lpstr>
      <vt:lpstr>Final exams open or closed to public</vt:lpstr>
    </vt:vector>
  </TitlesOfParts>
  <Company>_x000d_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Graduate council meeting</dc:title>
  <dc:creator>Speer, Sebastian R [G COL]</dc:creator>
  <cp:lastModifiedBy>Speer, Sebastian R [G COL]</cp:lastModifiedBy>
  <cp:revision>31</cp:revision>
  <dcterms:created xsi:type="dcterms:W3CDTF">2019-08-26T20:40:52Z</dcterms:created>
  <dcterms:modified xsi:type="dcterms:W3CDTF">2019-11-20T19:54:25Z</dcterms:modified>
</cp:coreProperties>
</file>