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8"/>
  </p:notesMasterIdLst>
  <p:sldIdLst>
    <p:sldId id="256" r:id="rId2"/>
    <p:sldId id="257" r:id="rId3"/>
    <p:sldId id="342" r:id="rId4"/>
    <p:sldId id="343" r:id="rId5"/>
    <p:sldId id="335" r:id="rId6"/>
    <p:sldId id="34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00" autoAdjust="0"/>
    <p:restoredTop sz="93979" autoAdjust="0"/>
  </p:normalViewPr>
  <p:slideViewPr>
    <p:cSldViewPr snapToGrid="0">
      <p:cViewPr varScale="1">
        <p:scale>
          <a:sx n="69" d="100"/>
          <a:sy n="69" d="100"/>
        </p:scale>
        <p:origin x="780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D5788-E280-4095-8056-A474CEEEBA96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76081-462A-4324-9EAB-293123FB9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57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76081-462A-4324-9EAB-293123FB9F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99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15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75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00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73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55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5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15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5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45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9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44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825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extcatalog.registrar.iastate.edu/courseadminx/?key=2282" TargetMode="External"/><Relationship Id="rId2" Type="http://schemas.openxmlformats.org/officeDocument/2006/relationships/hyperlink" Target="https://www.grad-council.iastate.edu/sites/default/files/2020-2021/March%202021/GC%20Minutes_03-24-2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rad-council.iastate.edu/sites/default/files/2020-2021/April%202021/CDEV_Form_A_Voting_Form.pdf" TargetMode="External"/><Relationship Id="rId5" Type="http://schemas.openxmlformats.org/officeDocument/2006/relationships/hyperlink" Target="https://www.grad-council.iastate.edu/sites/default/files/2020-2021/April%202021/Master%20of%20Entrepreneurship%2C%20votes%20updated%20March%202021_Form%20A.docx" TargetMode="External"/><Relationship Id="rId4" Type="http://schemas.openxmlformats.org/officeDocument/2006/relationships/hyperlink" Target="https://nextcatalog.registrar.iastate.edu/courseadminx/?key=228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Graduate council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April 21, 2021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6679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to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97812"/>
            <a:ext cx="11029615" cy="4088920"/>
          </a:xfrm>
        </p:spPr>
        <p:txBody>
          <a:bodyPr>
            <a:noAutofit/>
          </a:bodyPr>
          <a:lstStyle/>
          <a:p>
            <a:r>
              <a:rPr lang="en-US" sz="3600" dirty="0"/>
              <a:t>Seating of substitute council </a:t>
            </a:r>
            <a:r>
              <a:rPr lang="en-US" sz="3600" dirty="0" smtClean="0"/>
              <a:t>members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7671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 and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dirty="0"/>
              <a:t>Graduate Council Chair, Bethany Gray</a:t>
            </a:r>
          </a:p>
          <a:p>
            <a:pPr lvl="0"/>
            <a:r>
              <a:rPr lang="en-US" sz="3600" dirty="0"/>
              <a:t>Graduate Dean, Bill </a:t>
            </a:r>
            <a:r>
              <a:rPr lang="en-US" sz="3600" dirty="0" smtClean="0"/>
              <a:t>Graves</a:t>
            </a:r>
          </a:p>
          <a:p>
            <a:pPr lvl="0"/>
            <a:r>
              <a:rPr lang="en-US" sz="3600" dirty="0" smtClean="0"/>
              <a:t>Associate </a:t>
            </a:r>
            <a:r>
              <a:rPr lang="en-US" sz="3600" dirty="0"/>
              <a:t>Graduate Dean, Carolyn </a:t>
            </a:r>
            <a:r>
              <a:rPr lang="en-US" sz="3600" dirty="0" smtClean="0"/>
              <a:t>Cutrona</a:t>
            </a:r>
          </a:p>
          <a:p>
            <a:r>
              <a:rPr lang="en-US" sz="3600" dirty="0"/>
              <a:t>Dual-listed course approvals in May for Fall 2021 effective terms, Natalie Robinson</a:t>
            </a:r>
          </a:p>
          <a:p>
            <a:pPr lvl="0"/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4420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Graduate Council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065" y="1533950"/>
            <a:ext cx="11029615" cy="5125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Consent Agenda</a:t>
            </a:r>
          </a:p>
          <a:p>
            <a:pPr lvl="0"/>
            <a:r>
              <a:rPr lang="en-US" sz="3200" u="sng" dirty="0">
                <a:hlinkClick r:id="rId2"/>
              </a:rPr>
              <a:t>Minutes</a:t>
            </a:r>
            <a:r>
              <a:rPr lang="en-US" sz="3200" dirty="0"/>
              <a:t> of Graduate Council Meeting, </a:t>
            </a:r>
            <a:r>
              <a:rPr lang="en-US" sz="3200" dirty="0" smtClean="0"/>
              <a:t>March 24, 2021</a:t>
            </a:r>
            <a:endParaRPr lang="en-US" sz="3200" dirty="0"/>
          </a:p>
          <a:p>
            <a:pPr lvl="0"/>
            <a:r>
              <a:rPr lang="en-US" sz="3200" dirty="0"/>
              <a:t>Agenda for </a:t>
            </a:r>
            <a:r>
              <a:rPr lang="en-US" sz="3200" dirty="0" smtClean="0"/>
              <a:t>April 21, 2021 meeting</a:t>
            </a:r>
            <a:endParaRPr lang="en-US" sz="3200" dirty="0"/>
          </a:p>
          <a:p>
            <a:pPr lvl="0"/>
            <a:r>
              <a:rPr lang="en-US" sz="3200" dirty="0"/>
              <a:t>Items from GCCC</a:t>
            </a:r>
            <a:r>
              <a:rPr lang="en-US" sz="3200" dirty="0" smtClean="0"/>
              <a:t>: </a:t>
            </a:r>
          </a:p>
          <a:p>
            <a:pPr lvl="1"/>
            <a:r>
              <a:rPr lang="en-US" sz="2400" u="sng" dirty="0" smtClean="0">
                <a:hlinkClick r:id="rId3"/>
              </a:rPr>
              <a:t>ARCH </a:t>
            </a:r>
            <a:r>
              <a:rPr lang="en-US" sz="2400" u="sng" dirty="0">
                <a:hlinkClick r:id="rId3"/>
              </a:rPr>
              <a:t>436/ARCH </a:t>
            </a:r>
            <a:r>
              <a:rPr lang="en-US" sz="2400" u="sng" dirty="0" smtClean="0">
                <a:hlinkClick r:id="rId3"/>
              </a:rPr>
              <a:t>536X</a:t>
            </a:r>
            <a:endParaRPr lang="en-US" sz="2400" u="sng" dirty="0" smtClean="0"/>
          </a:p>
          <a:p>
            <a:pPr lvl="1"/>
            <a:r>
              <a:rPr lang="en-US" sz="2400" u="sng" dirty="0">
                <a:hlinkClick r:id="rId4"/>
              </a:rPr>
              <a:t>ARCH 432/ARCH </a:t>
            </a:r>
            <a:r>
              <a:rPr lang="en-US" sz="2400" u="sng" dirty="0" smtClean="0">
                <a:hlinkClick r:id="rId4"/>
              </a:rPr>
              <a:t>532X</a:t>
            </a:r>
            <a:endParaRPr lang="en-US" sz="2400" u="sng" dirty="0" smtClean="0"/>
          </a:p>
          <a:p>
            <a:pPr lvl="1"/>
            <a:r>
              <a:rPr lang="en-US" sz="2400" u="sng" dirty="0">
                <a:hlinkClick r:id="rId5"/>
              </a:rPr>
              <a:t>Master of </a:t>
            </a:r>
            <a:r>
              <a:rPr lang="en-US" sz="2400" u="sng" dirty="0" smtClean="0">
                <a:hlinkClick r:id="rId5"/>
              </a:rPr>
              <a:t>Entrepreneurship</a:t>
            </a:r>
            <a:endParaRPr lang="en-US" sz="2400" u="sng" dirty="0" smtClean="0"/>
          </a:p>
          <a:p>
            <a:pPr lvl="1"/>
            <a:r>
              <a:rPr lang="en-US" sz="2400" u="sng" dirty="0">
                <a:hlinkClick r:id="rId6"/>
              </a:rPr>
              <a:t>Master </a:t>
            </a:r>
            <a:r>
              <a:rPr lang="en-US" sz="2400" u="sng">
                <a:hlinkClick r:id="rId6"/>
              </a:rPr>
              <a:t>of </a:t>
            </a:r>
            <a:r>
              <a:rPr lang="en-US" sz="2400" u="sng" smtClean="0">
                <a:hlinkClick r:id="rId6"/>
              </a:rPr>
              <a:t>Community </a:t>
            </a:r>
            <a:r>
              <a:rPr lang="en-US" sz="2400" u="sng" dirty="0">
                <a:hlinkClick r:id="rId6"/>
              </a:rPr>
              <a:t>Development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2449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229" y="1991321"/>
            <a:ext cx="11213541" cy="4697156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Certificate program policy update vote (Michael Brown)</a:t>
            </a:r>
          </a:p>
          <a:p>
            <a:pPr lvl="0"/>
            <a:r>
              <a:rPr lang="en-US" sz="3600" dirty="0"/>
              <a:t>Dissertation/thesis workgroup update (Lily Compton)</a:t>
            </a:r>
          </a:p>
          <a:p>
            <a:pPr lvl="0"/>
            <a:r>
              <a:rPr lang="en-US" sz="3600" dirty="0"/>
              <a:t>Recruitment workgroup survey update (Gray)</a:t>
            </a:r>
          </a:p>
        </p:txBody>
      </p:sp>
    </p:spTree>
    <p:extLst>
      <p:ext uri="{BB962C8B-B14F-4D97-AF65-F5344CB8AC3E}">
        <p14:creationId xmlns:p14="http://schemas.microsoft.com/office/powerpoint/2010/main" val="110498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01092"/>
            <a:ext cx="11029615" cy="4896764"/>
          </a:xfrm>
        </p:spPr>
        <p:txBody>
          <a:bodyPr>
            <a:noAutofit/>
          </a:bodyPr>
          <a:lstStyle/>
          <a:p>
            <a:pPr lvl="0"/>
            <a:r>
              <a:rPr lang="en-US" sz="2800" dirty="0"/>
              <a:t>Credit limit increases requests (Graves, Samantha Hirschman, Doug Spencer, </a:t>
            </a:r>
            <a:r>
              <a:rPr lang="en-US" sz="2800" dirty="0" smtClean="0"/>
              <a:t> Valentina </a:t>
            </a:r>
            <a:r>
              <a:rPr lang="en-US" sz="2800" dirty="0" err="1"/>
              <a:t>Salotti</a:t>
            </a:r>
            <a:r>
              <a:rPr lang="en-US" sz="2800" dirty="0"/>
              <a:t>) </a:t>
            </a:r>
          </a:p>
          <a:p>
            <a:pPr lvl="0"/>
            <a:r>
              <a:rPr lang="en-US" sz="2800" dirty="0"/>
              <a:t>Remote defense (Graves, Robinson)</a:t>
            </a:r>
          </a:p>
          <a:p>
            <a:pPr lvl="0"/>
            <a:r>
              <a:rPr lang="en-US" sz="2800" dirty="0"/>
              <a:t>Hourly work for graduate students (Gray)</a:t>
            </a:r>
          </a:p>
          <a:p>
            <a:pPr lvl="0"/>
            <a:r>
              <a:rPr lang="en-US" sz="2800" dirty="0"/>
              <a:t>George Jackson award process (Brown) </a:t>
            </a:r>
          </a:p>
          <a:p>
            <a:pPr lvl="0"/>
            <a:r>
              <a:rPr lang="en-US" sz="2800" dirty="0"/>
              <a:t>Faculty membership updates (Brown) </a:t>
            </a:r>
          </a:p>
          <a:p>
            <a:pPr lvl="0"/>
            <a:r>
              <a:rPr lang="en-US" sz="2800" dirty="0"/>
              <a:t>Vice Chair and PLAC member election; Vice Chair will also serve as GFMC Chair</a:t>
            </a:r>
          </a:p>
          <a:p>
            <a:pPr lvl="0"/>
            <a:r>
              <a:rPr lang="en-US" sz="2800" dirty="0"/>
              <a:t>Dean Adams becomes Chair of GC for 2021-2022 academic year</a:t>
            </a:r>
            <a:r>
              <a:rPr lang="en-US" sz="2800" dirty="0" smtClean="0"/>
              <a:t>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4287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3780</TotalTime>
  <Words>188</Words>
  <Application>Microsoft Office PowerPoint</Application>
  <PresentationFormat>Widescreen</PresentationFormat>
  <Paragraphs>31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Gill Sans MT</vt:lpstr>
      <vt:lpstr>Wingdings 2</vt:lpstr>
      <vt:lpstr>Dividend</vt:lpstr>
      <vt:lpstr>Graduate council meeting</vt:lpstr>
      <vt:lpstr>Call to order</vt:lpstr>
      <vt:lpstr>Announcements and remarks</vt:lpstr>
      <vt:lpstr>Graduate Council Logistics</vt:lpstr>
      <vt:lpstr>OLD Business</vt:lpstr>
      <vt:lpstr>New business</vt:lpstr>
    </vt:vector>
  </TitlesOfParts>
  <Company>_x000d_
			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council meeting</dc:title>
  <dc:creator>Speer, Sebastian R [G COL]</dc:creator>
  <cp:lastModifiedBy>Robinson, Natalie B [G COL]</cp:lastModifiedBy>
  <cp:revision>122</cp:revision>
  <dcterms:created xsi:type="dcterms:W3CDTF">2019-08-26T20:40:52Z</dcterms:created>
  <dcterms:modified xsi:type="dcterms:W3CDTF">2021-04-21T20:46:57Z</dcterms:modified>
</cp:coreProperties>
</file>