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342" r:id="rId4"/>
    <p:sldId id="343" r:id="rId5"/>
    <p:sldId id="300" r:id="rId6"/>
    <p:sldId id="33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68059" autoAdjust="0"/>
  </p:normalViewPr>
  <p:slideViewPr>
    <p:cSldViewPr snapToGrid="0">
      <p:cViewPr varScale="1">
        <p:scale>
          <a:sx n="47" d="100"/>
          <a:sy n="47" d="100"/>
        </p:scale>
        <p:origin x="1228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4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20-2021/August%202020/Grad%20Council%20Policy%20Changes_2019-2020%20Academic%20Year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nextcatalog.registrar.iastate.edu/courseadmin/?key=169" TargetMode="External"/><Relationship Id="rId13" Type="http://schemas.openxmlformats.org/officeDocument/2006/relationships/hyperlink" Target="https://www.grad-council.iastate.edu/sites/default/files/2020-2021/August%202020/Proposal%20for%20discontinuation%20of%20BRT%20Graduate%20Program%20at%20ISU_06-23-2020.pdf" TargetMode="External"/><Relationship Id="rId3" Type="http://schemas.openxmlformats.org/officeDocument/2006/relationships/hyperlink" Target="https://www.grad-council.iastate.edu/sites/default/files/2020-2021/August%202020/MS%20in%20AI%20Form%20A-Grad%20Council-2020-08-04.pdf" TargetMode="External"/><Relationship Id="rId7" Type="http://schemas.openxmlformats.org/officeDocument/2006/relationships/hyperlink" Target="https://nextcatalog.registrar.iastate.edu/courseadminx/?key=1375" TargetMode="External"/><Relationship Id="rId12" Type="http://schemas.openxmlformats.org/officeDocument/2006/relationships/hyperlink" Target="https://www.grad-council.iastate.edu/sites/default/files/2020-2021/August%202020/form-j-pdfB168EF41%20BRT%20Program%20Termination%206.23.2020.pdf" TargetMode="External"/><Relationship Id="rId2" Type="http://schemas.openxmlformats.org/officeDocument/2006/relationships/hyperlink" Target="https://www.grad-council.iastate.edu/sites/default/files/2019-2020/April%202020/GC%20Minutes%204-15-202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rad-council.iastate.edu/sites/default/files/2020-2021/August%202020/BS.CYB%20E.MBA%20Concurrent%20Degree%20Proposal.2019%2004302020.doc" TargetMode="External"/><Relationship Id="rId11" Type="http://schemas.openxmlformats.org/officeDocument/2006/relationships/hyperlink" Target="https://www.grad-council.iastate.edu/sites/default/files/2020-2021/August%202020/Iowa%20State%20University%20Future%20Graduate%20Demonstration%20Program%20Application.pdf" TargetMode="External"/><Relationship Id="rId5" Type="http://schemas.openxmlformats.org/officeDocument/2006/relationships/hyperlink" Target="https://www.grad-council.iastate.edu/sites/default/files/2020-2021/August%202020/Specialization_Form_FINPhD.doc" TargetMode="External"/><Relationship Id="rId10" Type="http://schemas.openxmlformats.org/officeDocument/2006/relationships/hyperlink" Target="https://www.grad-council.iastate.edu/sites/default/files/2020-2021/August%202020/ACEND%20decision%20letter%20for%20FG%20prog.pdf" TargetMode="External"/><Relationship Id="rId4" Type="http://schemas.openxmlformats.org/officeDocument/2006/relationships/hyperlink" Target="https://www.grad-council.iastate.edu/sites/default/files/2019-2020/April%202020/Voting%20Record_MS%20in%20AI.docx" TargetMode="External"/><Relationship Id="rId9" Type="http://schemas.openxmlformats.org/officeDocument/2006/relationships/hyperlink" Target="https://www.grad-council.iastate.edu/sites/default/files/2020-2021/August%202020/DI%20discontinuation%20memo%20for%20graduate%20college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August 26, 2020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200" dirty="0"/>
              <a:t>Seating of substitute council </a:t>
            </a:r>
            <a:r>
              <a:rPr lang="en-US" sz="3200" dirty="0" smtClean="0"/>
              <a:t>members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Graduate Council Chair, Bethany Gray</a:t>
            </a:r>
          </a:p>
          <a:p>
            <a:pPr lvl="0"/>
            <a:r>
              <a:rPr lang="en-US" sz="2400" dirty="0"/>
              <a:t>Graduate Dean, Bill Graves</a:t>
            </a:r>
          </a:p>
          <a:p>
            <a:pPr lvl="0"/>
            <a:r>
              <a:rPr lang="en-US" sz="2400" dirty="0"/>
              <a:t>Associate Graduate Dean, Carolyn Cutrona</a:t>
            </a:r>
          </a:p>
          <a:p>
            <a:pPr lvl="0"/>
            <a:r>
              <a:rPr lang="en-US" sz="2400" dirty="0"/>
              <a:t>Graduate College Office, Natalie Robinson</a:t>
            </a:r>
          </a:p>
          <a:p>
            <a:pPr lvl="1"/>
            <a:r>
              <a:rPr lang="en-US" sz="2400" u="sng" dirty="0">
                <a:hlinkClick r:id="rId2"/>
              </a:rPr>
              <a:t>Graduate Council Policy Changes 2019-2020 Academic Year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Council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Website, schedule, proposal/voting </a:t>
            </a:r>
            <a:r>
              <a:rPr lang="en-US" sz="3200" dirty="0" smtClean="0"/>
              <a:t>timeline</a:t>
            </a:r>
          </a:p>
          <a:p>
            <a:r>
              <a:rPr lang="en-US" sz="3200" dirty="0" smtClean="0"/>
              <a:t>Consent </a:t>
            </a:r>
            <a:r>
              <a:rPr lang="en-US" sz="3200" dirty="0"/>
              <a:t>Agenda</a:t>
            </a:r>
          </a:p>
          <a:p>
            <a:pPr lvl="1"/>
            <a:r>
              <a:rPr lang="en-US" sz="2400" u="sng" dirty="0">
                <a:hlinkClick r:id="rId2"/>
              </a:rPr>
              <a:t>Minutes</a:t>
            </a:r>
            <a:r>
              <a:rPr lang="en-US" sz="2400" dirty="0"/>
              <a:t> of Graduate Council Meeting, </a:t>
            </a:r>
            <a:r>
              <a:rPr lang="en-US" sz="2400" dirty="0" smtClean="0"/>
              <a:t> April </a:t>
            </a:r>
            <a:r>
              <a:rPr lang="en-US" sz="2400" dirty="0"/>
              <a:t>15, 2020</a:t>
            </a:r>
          </a:p>
          <a:p>
            <a:pPr lvl="1"/>
            <a:r>
              <a:rPr lang="en-US" sz="2400" dirty="0"/>
              <a:t>Agenda for August 26, 2020 meeting</a:t>
            </a:r>
          </a:p>
          <a:p>
            <a:pPr lvl="1"/>
            <a:r>
              <a:rPr lang="en-US" sz="2400" dirty="0"/>
              <a:t>Items from GCCC</a:t>
            </a:r>
            <a:r>
              <a:rPr lang="en-US" sz="2400" dirty="0" smtClean="0"/>
              <a:t>:</a:t>
            </a:r>
          </a:p>
          <a:p>
            <a:pPr lvl="1"/>
            <a:r>
              <a:rPr lang="en-US" u="sng" dirty="0">
                <a:hlinkClick r:id="rId3"/>
              </a:rPr>
              <a:t>Masters in Artificial Intelligence</a:t>
            </a:r>
            <a:r>
              <a:rPr lang="en-US" dirty="0"/>
              <a:t>; </a:t>
            </a:r>
            <a:r>
              <a:rPr lang="en-US" dirty="0">
                <a:hlinkClick r:id="rId4"/>
              </a:rPr>
              <a:t>Voting </a:t>
            </a:r>
            <a:r>
              <a:rPr lang="en-US" dirty="0" smtClean="0">
                <a:hlinkClick r:id="rId4"/>
              </a:rPr>
              <a:t>Record</a:t>
            </a:r>
            <a:endParaRPr lang="en-US" dirty="0" smtClean="0"/>
          </a:p>
          <a:p>
            <a:pPr lvl="1"/>
            <a:r>
              <a:rPr lang="en-US" u="sng" dirty="0">
                <a:hlinkClick r:id="rId5"/>
              </a:rPr>
              <a:t>Finance Specialization for Ph.D. in Business and </a:t>
            </a:r>
            <a:r>
              <a:rPr lang="en-US" u="sng" dirty="0" smtClean="0">
                <a:hlinkClick r:id="rId5"/>
              </a:rPr>
              <a:t>Technology</a:t>
            </a:r>
            <a:endParaRPr lang="en-US" u="sng" dirty="0" smtClean="0"/>
          </a:p>
          <a:p>
            <a:pPr lvl="1"/>
            <a:r>
              <a:rPr lang="en-US" u="sng" dirty="0">
                <a:hlinkClick r:id="rId6"/>
              </a:rPr>
              <a:t>Concurrent BS </a:t>
            </a:r>
            <a:r>
              <a:rPr lang="en-US" u="sng" dirty="0" smtClean="0">
                <a:hlinkClick r:id="rId6"/>
              </a:rPr>
              <a:t>Cybersecurity/MBA</a:t>
            </a:r>
            <a:endParaRPr lang="en-US" u="sng" dirty="0" smtClean="0"/>
          </a:p>
          <a:p>
            <a:pPr lvl="1"/>
            <a:r>
              <a:rPr lang="en-US" dirty="0">
                <a:hlinkClick r:id="rId7"/>
              </a:rPr>
              <a:t>Dual-List IE </a:t>
            </a:r>
            <a:r>
              <a:rPr lang="en-US" dirty="0" smtClean="0">
                <a:hlinkClick r:id="rId7"/>
              </a:rPr>
              <a:t>444X/544X</a:t>
            </a:r>
            <a:endParaRPr lang="en-US" dirty="0" smtClean="0"/>
          </a:p>
          <a:p>
            <a:pPr lvl="1"/>
            <a:r>
              <a:rPr lang="en-US" dirty="0">
                <a:hlinkClick r:id="rId8"/>
              </a:rPr>
              <a:t>Dual-list ACCT </a:t>
            </a:r>
            <a:r>
              <a:rPr lang="en-US" dirty="0" smtClean="0">
                <a:hlinkClick r:id="rId8"/>
              </a:rPr>
              <a:t>416/516</a:t>
            </a:r>
            <a:endParaRPr lang="en-US" dirty="0" smtClean="0"/>
          </a:p>
          <a:p>
            <a:pPr lvl="1"/>
            <a:r>
              <a:rPr lang="en-US" dirty="0">
                <a:hlinkClick r:id="rId9"/>
              </a:rPr>
              <a:t>Discontinuation of </a:t>
            </a:r>
            <a:r>
              <a:rPr lang="en-US" dirty="0" err="1">
                <a:hlinkClick r:id="rId9"/>
              </a:rPr>
              <a:t>Gradaute</a:t>
            </a:r>
            <a:r>
              <a:rPr lang="en-US" dirty="0">
                <a:hlinkClick r:id="rId9"/>
              </a:rPr>
              <a:t> Certificate in Dietetic Internship</a:t>
            </a:r>
            <a:r>
              <a:rPr lang="en-US" dirty="0"/>
              <a:t>; </a:t>
            </a:r>
            <a:r>
              <a:rPr lang="en-US" dirty="0">
                <a:hlinkClick r:id="rId10"/>
              </a:rPr>
              <a:t>Supporting Documentation</a:t>
            </a:r>
            <a:r>
              <a:rPr lang="en-US" dirty="0"/>
              <a:t>; </a:t>
            </a:r>
            <a:r>
              <a:rPr lang="en-US" dirty="0">
                <a:hlinkClick r:id="rId11"/>
              </a:rPr>
              <a:t>Supporting </a:t>
            </a:r>
            <a:r>
              <a:rPr lang="en-US" dirty="0" smtClean="0">
                <a:hlinkClick r:id="rId11"/>
              </a:rPr>
              <a:t>Documentation</a:t>
            </a:r>
            <a:endParaRPr lang="en-US" dirty="0" smtClean="0"/>
          </a:p>
          <a:p>
            <a:pPr lvl="1"/>
            <a:r>
              <a:rPr lang="en-US" dirty="0"/>
              <a:t>Discontinuation of BRT </a:t>
            </a:r>
            <a:r>
              <a:rPr lang="en-US" dirty="0">
                <a:hlinkClick r:id="rId12"/>
              </a:rPr>
              <a:t>MS/Ph.D.</a:t>
            </a:r>
            <a:r>
              <a:rPr lang="en-US" dirty="0"/>
              <a:t> and </a:t>
            </a:r>
            <a:r>
              <a:rPr lang="en-US" dirty="0">
                <a:hlinkClick r:id="rId13"/>
              </a:rPr>
              <a:t>Certificate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254250" cy="3678303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GFMC</a:t>
            </a:r>
          </a:p>
          <a:p>
            <a:pPr lvl="0"/>
            <a:r>
              <a:rPr lang="en-US" sz="2400" dirty="0" smtClean="0"/>
              <a:t>Thesis &amp; </a:t>
            </a:r>
            <a:r>
              <a:rPr lang="en-US" sz="2400" smtClean="0"/>
              <a:t>Dissertation Committee</a:t>
            </a:r>
            <a:endParaRPr lang="en-US" sz="2400" dirty="0"/>
          </a:p>
          <a:p>
            <a:pPr lvl="0"/>
            <a:r>
              <a:rPr lang="en-US" sz="2400" dirty="0"/>
              <a:t>GCCC</a:t>
            </a:r>
          </a:p>
          <a:p>
            <a:pPr lvl="0"/>
            <a:r>
              <a:rPr lang="en-US" sz="2400" dirty="0"/>
              <a:t>Awards Committees</a:t>
            </a:r>
          </a:p>
          <a:p>
            <a:r>
              <a:rPr lang="en-US" sz="2400" dirty="0"/>
              <a:t>Special Committees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49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65982"/>
            <a:ext cx="11029615" cy="3726818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Dean Adams serving as Vice Chair of Council, Chair of </a:t>
            </a:r>
            <a:r>
              <a:rPr lang="en-US" sz="2400" dirty="0" smtClean="0"/>
              <a:t>GFMC</a:t>
            </a:r>
          </a:p>
          <a:p>
            <a:r>
              <a:rPr lang="en-US" sz="2400" dirty="0"/>
              <a:t>Procedures for how graduate students are counted within </a:t>
            </a:r>
            <a:r>
              <a:rPr lang="en-US" sz="2400" dirty="0" smtClean="0"/>
              <a:t>majors</a:t>
            </a:r>
            <a:endParaRPr lang="en-US" sz="2400" dirty="0"/>
          </a:p>
          <a:p>
            <a:pPr lvl="0"/>
            <a:r>
              <a:rPr lang="en-US" sz="2400" dirty="0"/>
              <a:t>Graduate Faculty Membership: Review of Eligibility Requirements and </a:t>
            </a:r>
            <a:r>
              <a:rPr lang="en-US" sz="2400" dirty="0" smtClean="0"/>
              <a:t>Procedures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2789</TotalTime>
  <Words>177</Words>
  <Application>Microsoft Office PowerPoint</Application>
  <PresentationFormat>Widescreen</PresentationFormat>
  <Paragraphs>35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Committees</vt:lpstr>
      <vt:lpstr>New Business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86</cp:revision>
  <dcterms:created xsi:type="dcterms:W3CDTF">2019-08-26T20:40:52Z</dcterms:created>
  <dcterms:modified xsi:type="dcterms:W3CDTF">2020-08-24T14:33:53Z</dcterms:modified>
</cp:coreProperties>
</file>