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342" r:id="rId4"/>
    <p:sldId id="343" r:id="rId5"/>
    <p:sldId id="335" r:id="rId6"/>
    <p:sldId id="346" r:id="rId7"/>
    <p:sldId id="34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1" autoAdjust="0"/>
    <p:restoredTop sz="89921" autoAdjust="0"/>
  </p:normalViewPr>
  <p:slideViewPr>
    <p:cSldViewPr snapToGrid="0">
      <p:cViewPr varScale="1">
        <p:scale>
          <a:sx n="62" d="100"/>
          <a:sy n="62" d="100"/>
        </p:scale>
        <p:origin x="600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D5788-E280-4095-8056-A474CEEEBA96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6081-462A-4324-9EAB-293123FB9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9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5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5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3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5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25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d-council.iastate.edu/sites/default/files/2020-2021/November%202020/MAT%20Mathematics%20form-a%203.1.20.docx" TargetMode="External"/><Relationship Id="rId2" Type="http://schemas.openxmlformats.org/officeDocument/2006/relationships/hyperlink" Target="https://www.grad-council.iastate.edu/sites/default/files/2020-2021/October%202020/GC%20Minutes10-21-2020_Fina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rad-council.iastate.edu/sites/default/files/2020-2021/November%202020/MAT%20Secondary%20Education%20Voting%20Record%2011.6.20.doc" TargetMode="External"/><Relationship Id="rId5" Type="http://schemas.openxmlformats.org/officeDocument/2006/relationships/hyperlink" Target="https://www.grad-council.iastate.edu/sites/default/files/2020-2021/November%202020/MAT%20Secondary%20Education%20form-a%203.1.20.docx" TargetMode="External"/><Relationship Id="rId4" Type="http://schemas.openxmlformats.org/officeDocument/2006/relationships/hyperlink" Target="https://www.grad-council.iastate.edu/sites/default/files/2020-2021/November%202020/MAT%20Mathematics%20Education%20Voting%20Record.do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-council.iastate.edu/sites/default/files/2020-2021/October%202020/Graduate%20Faculty%20Membership%20Proposal_Update%2011-16-2020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council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December 16, </a:t>
            </a:r>
            <a:r>
              <a:rPr lang="en-US" sz="2200" dirty="0" smtClean="0"/>
              <a:t>2020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679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to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7812"/>
            <a:ext cx="11029615" cy="4088920"/>
          </a:xfrm>
        </p:spPr>
        <p:txBody>
          <a:bodyPr>
            <a:noAutofit/>
          </a:bodyPr>
          <a:lstStyle/>
          <a:p>
            <a:r>
              <a:rPr lang="en-US" sz="3600" dirty="0"/>
              <a:t>Seating of substitute council </a:t>
            </a:r>
            <a:r>
              <a:rPr lang="en-US" sz="3600" dirty="0" smtClean="0"/>
              <a:t>members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67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 and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Graduate Council Chair, Bethany Gray</a:t>
            </a:r>
          </a:p>
          <a:p>
            <a:pPr lvl="0"/>
            <a:r>
              <a:rPr lang="en-US" sz="3600" dirty="0"/>
              <a:t>Graduate Dean, Bill </a:t>
            </a:r>
            <a:r>
              <a:rPr lang="en-US" sz="3600" dirty="0" smtClean="0"/>
              <a:t>Graves</a:t>
            </a:r>
          </a:p>
          <a:p>
            <a:pPr lvl="0"/>
            <a:r>
              <a:rPr lang="en-US" sz="3600" dirty="0" smtClean="0"/>
              <a:t>Associate </a:t>
            </a:r>
            <a:r>
              <a:rPr lang="en-US" sz="3600" dirty="0"/>
              <a:t>Graduate Dean, Carolyn </a:t>
            </a:r>
            <a:r>
              <a:rPr lang="en-US" sz="3600" dirty="0" smtClean="0"/>
              <a:t>Cutrona</a:t>
            </a:r>
          </a:p>
        </p:txBody>
      </p:sp>
    </p:spTree>
    <p:extLst>
      <p:ext uri="{BB962C8B-B14F-4D97-AF65-F5344CB8AC3E}">
        <p14:creationId xmlns:p14="http://schemas.microsoft.com/office/powerpoint/2010/main" val="34420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Council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77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Consent Agenda</a:t>
            </a:r>
          </a:p>
          <a:p>
            <a:pPr lvl="0"/>
            <a:r>
              <a:rPr lang="en-US" sz="3200" u="sng" dirty="0">
                <a:hlinkClick r:id="rId2"/>
              </a:rPr>
              <a:t>Minutes</a:t>
            </a:r>
            <a:r>
              <a:rPr lang="en-US" sz="3200" dirty="0" smtClean="0"/>
              <a:t> </a:t>
            </a:r>
            <a:r>
              <a:rPr lang="en-US" sz="3200" dirty="0"/>
              <a:t>of Graduate Council Meeting, </a:t>
            </a:r>
            <a:r>
              <a:rPr lang="en-US" sz="3200" dirty="0" smtClean="0"/>
              <a:t> </a:t>
            </a:r>
            <a:r>
              <a:rPr lang="en-US" sz="3200" dirty="0" smtClean="0"/>
              <a:t>October 21, </a:t>
            </a:r>
            <a:r>
              <a:rPr lang="en-US" sz="3200" dirty="0"/>
              <a:t>2020</a:t>
            </a:r>
          </a:p>
          <a:p>
            <a:pPr lvl="0"/>
            <a:r>
              <a:rPr lang="en-US" sz="3200" dirty="0"/>
              <a:t>Agenda for </a:t>
            </a:r>
            <a:r>
              <a:rPr lang="en-US" sz="3200" dirty="0" smtClean="0"/>
              <a:t>December 16, 2020 meeting</a:t>
            </a:r>
            <a:endParaRPr lang="en-US" sz="3200" dirty="0"/>
          </a:p>
          <a:p>
            <a:pPr lvl="0"/>
            <a:r>
              <a:rPr lang="en-US" sz="3200" dirty="0"/>
              <a:t>Items from GCCC</a:t>
            </a:r>
            <a:r>
              <a:rPr lang="en-US" sz="3200" dirty="0" smtClean="0"/>
              <a:t>:</a:t>
            </a:r>
          </a:p>
          <a:p>
            <a:pPr lvl="1"/>
            <a:r>
              <a:rPr lang="en-US" sz="2400" u="sng" dirty="0">
                <a:hlinkClick r:id="rId3"/>
              </a:rPr>
              <a:t>Master of Arts in Teaching New Major- Mathematics</a:t>
            </a:r>
            <a:r>
              <a:rPr lang="en-US" sz="2400" dirty="0"/>
              <a:t>; </a:t>
            </a:r>
            <a:r>
              <a:rPr lang="en-US" sz="2400" u="sng" dirty="0">
                <a:hlinkClick r:id="rId4"/>
              </a:rPr>
              <a:t>Voting </a:t>
            </a:r>
            <a:r>
              <a:rPr lang="en-US" sz="2400" u="sng" dirty="0" smtClean="0">
                <a:hlinkClick r:id="rId4"/>
              </a:rPr>
              <a:t>Record</a:t>
            </a:r>
            <a:endParaRPr lang="en-US" sz="2400" dirty="0"/>
          </a:p>
          <a:p>
            <a:pPr lvl="1"/>
            <a:r>
              <a:rPr lang="en-US" sz="2400" u="sng" dirty="0" smtClean="0">
                <a:hlinkClick r:id="rId5"/>
              </a:rPr>
              <a:t>Master </a:t>
            </a:r>
            <a:r>
              <a:rPr lang="en-US" sz="2400" u="sng" dirty="0">
                <a:hlinkClick r:id="rId5"/>
              </a:rPr>
              <a:t>of Arts in Teaching New Major- Secondary Education</a:t>
            </a:r>
            <a:r>
              <a:rPr lang="en-US" sz="2400" dirty="0"/>
              <a:t>; </a:t>
            </a:r>
            <a:r>
              <a:rPr lang="en-US" sz="2400" u="sng" dirty="0">
                <a:hlinkClick r:id="rId6"/>
              </a:rPr>
              <a:t>Voting Record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44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65982"/>
            <a:ext cx="11029615" cy="3726818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hlinkClick r:id="rId2"/>
              </a:rPr>
              <a:t>Graduate Faculty Membership: Review of Eligibility Requirements and </a:t>
            </a:r>
            <a:r>
              <a:rPr lang="en-US" sz="3600" dirty="0" smtClean="0">
                <a:hlinkClick r:id="rId2"/>
              </a:rPr>
              <a:t>Procedures Passed</a:t>
            </a:r>
            <a:endParaRPr lang="en-US" sz="3600" dirty="0" smtClean="0"/>
          </a:p>
          <a:p>
            <a:pPr lvl="2"/>
            <a:r>
              <a:rPr lang="en-US" sz="3200" dirty="0" smtClean="0"/>
              <a:t>Implementation Timeline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0498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Online graduate program tuition updates</a:t>
            </a:r>
          </a:p>
          <a:p>
            <a:r>
              <a:rPr lang="en-US" sz="3600" dirty="0"/>
              <a:t>Hourly work for graduate students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4287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357379" cy="4538803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Recruitment workgroup</a:t>
            </a:r>
          </a:p>
          <a:p>
            <a:pPr lvl="0"/>
            <a:r>
              <a:rPr lang="en-US" sz="3200" dirty="0"/>
              <a:t>Thesis/Dissertation workgroup</a:t>
            </a:r>
          </a:p>
          <a:p>
            <a:pPr lvl="0"/>
            <a:r>
              <a:rPr lang="en-US" sz="3200" dirty="0"/>
              <a:t>Awards Committees</a:t>
            </a:r>
          </a:p>
          <a:p>
            <a:pPr lvl="1"/>
            <a:r>
              <a:rPr lang="en-US" sz="3200" dirty="0"/>
              <a:t>Margaret Ellen White Graduate Faculty Award</a:t>
            </a:r>
          </a:p>
          <a:p>
            <a:pPr lvl="1"/>
            <a:r>
              <a:rPr lang="en-US" sz="3200" dirty="0" err="1"/>
              <a:t>Karas</a:t>
            </a:r>
            <a:r>
              <a:rPr lang="en-US" sz="3200" dirty="0"/>
              <a:t> Award for Outstanding Dissertations</a:t>
            </a:r>
          </a:p>
          <a:p>
            <a:pPr lvl="1"/>
            <a:r>
              <a:rPr lang="en-US" sz="3200" dirty="0" err="1"/>
              <a:t>Zaffarano</a:t>
            </a:r>
            <a:r>
              <a:rPr lang="en-US" sz="3200" dirty="0"/>
              <a:t> Prize for Graduate Student Research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6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3185</TotalTime>
  <Words>138</Words>
  <Application>Microsoft Office PowerPoint</Application>
  <PresentationFormat>Widescreen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Gill Sans MT</vt:lpstr>
      <vt:lpstr>Wingdings 2</vt:lpstr>
      <vt:lpstr>Dividend</vt:lpstr>
      <vt:lpstr>Graduate council meeting</vt:lpstr>
      <vt:lpstr>Call to order</vt:lpstr>
      <vt:lpstr>Announcements and remarks</vt:lpstr>
      <vt:lpstr>Graduate Council Logistics</vt:lpstr>
      <vt:lpstr>OLD Business</vt:lpstr>
      <vt:lpstr>New business</vt:lpstr>
      <vt:lpstr>Committees</vt:lpstr>
    </vt:vector>
  </TitlesOfParts>
  <Company>_x000d_
			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 meeting</dc:title>
  <dc:creator>Speer, Sebastian R [G COL]</dc:creator>
  <cp:lastModifiedBy>Robinson, Natalie B [G COL]</cp:lastModifiedBy>
  <cp:revision>103</cp:revision>
  <dcterms:created xsi:type="dcterms:W3CDTF">2019-08-26T20:40:52Z</dcterms:created>
  <dcterms:modified xsi:type="dcterms:W3CDTF">2020-12-16T14:27:13Z</dcterms:modified>
</cp:coreProperties>
</file>