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320" r:id="rId6"/>
    <p:sldId id="337" r:id="rId7"/>
    <p:sldId id="324" r:id="rId8"/>
    <p:sldId id="342" r:id="rId9"/>
    <p:sldId id="323" r:id="rId10"/>
    <p:sldId id="301" r:id="rId11"/>
    <p:sldId id="363" r:id="rId12"/>
    <p:sldId id="333" r:id="rId13"/>
    <p:sldId id="362" r:id="rId14"/>
    <p:sldId id="360" r:id="rId15"/>
    <p:sldId id="361"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7B7504-1DAA-D8FF-2B29-DCA09299166B}" name="Kristen Constant" initials="KC" userId="fKZkla/QMwuJlv3x9Y+6wsajbTtX22mzHATeJjCM6S4=" providerId="None"/>
  <p188:author id="{1E525A18-A155-A76F-212F-1CA6D51E84D5}" name="Jennifer Suchan" initials="JS" userId="51extQXyVsfnqHBFH3ohQmvpK0EhDCwGEiQzA0iKu6w=" providerId="None"/>
  <p188:author id="{3AFB5167-D470-77C6-74FA-029EF4ABC31D}" name="Carol McDonald" initials="CM" userId="4Gt63O5Qa8zDtQwTQ9lsG74Nba61kwNVd4da5IPRHM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Myers" initials="DM" lastIdx="2" clrIdx="0">
    <p:extLst>
      <p:ext uri="{19B8F6BF-5375-455C-9EA6-DF929625EA0E}">
        <p15:presenceInfo xmlns:p15="http://schemas.microsoft.com/office/powerpoint/2012/main" userId="S::dmyers@huronconsultinggroup.com::ec04863b-4e3b-4e2c-9e12-9aafa21c675e" providerId="AD"/>
      </p:ext>
    </p:extLst>
  </p:cmAuthor>
  <p:cmAuthor id="2" name="Lauren Halloran" initials="LH" lastIdx="2" clrIdx="1">
    <p:extLst>
      <p:ext uri="{19B8F6BF-5375-455C-9EA6-DF929625EA0E}">
        <p15:presenceInfo xmlns:p15="http://schemas.microsoft.com/office/powerpoint/2012/main" userId="S::lhalloran@huronconsultinggroup.com::471e4c71-eedf-46f5-8fdb-8b71003f9966" providerId="AD"/>
      </p:ext>
    </p:extLst>
  </p:cmAuthor>
  <p:cmAuthor id="3" name="McDonald, Carol G [ITUIS]" initials="MCG[" lastIdx="5" clrIdx="2">
    <p:extLst>
      <p:ext uri="{19B8F6BF-5375-455C-9EA6-DF929625EA0E}">
        <p15:presenceInfo xmlns:p15="http://schemas.microsoft.com/office/powerpoint/2012/main" userId="S-1-5-21-1659004503-1450960922-1606980848-48660" providerId="AD"/>
      </p:ext>
    </p:extLst>
  </p:cmAuthor>
  <p:cmAuthor id="4" name="Kristen Constant" initials="KC" lastIdx="7" clrIdx="3">
    <p:extLst>
      <p:ext uri="{19B8F6BF-5375-455C-9EA6-DF929625EA0E}">
        <p15:presenceInfo xmlns:p15="http://schemas.microsoft.com/office/powerpoint/2012/main" userId="urmGgFcl04cTAEUYQUW04tVCNfv+yiPYnv6+Mx8NvD4=" providerId="None"/>
      </p:ext>
    </p:extLst>
  </p:cmAuthor>
  <p:cmAuthor id="5" name="Carol McDonald" initials="CM" lastIdx="3" clrIdx="4">
    <p:extLst>
      <p:ext uri="{19B8F6BF-5375-455C-9EA6-DF929625EA0E}">
        <p15:presenceInfo xmlns:p15="http://schemas.microsoft.com/office/powerpoint/2012/main" userId="tk8MUrozqq6hshLHI5cTCt5Sk/wH8G4uRqJWsstMTkM=" providerId="None"/>
      </p:ext>
    </p:extLst>
  </p:cmAuthor>
  <p:cmAuthor id="6" name="Jennifer Suchan" initials="JS" lastIdx="31" clrIdx="5">
    <p:extLst>
      <p:ext uri="{19B8F6BF-5375-455C-9EA6-DF929625EA0E}">
        <p15:presenceInfo xmlns:p15="http://schemas.microsoft.com/office/powerpoint/2012/main" userId="P7ECOxcHi4WEIZcPAEMxRZh57aLYTkb0dgsEoDQzd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7A7"/>
    <a:srgbClr val="ACA39A"/>
    <a:srgbClr val="F1BE48"/>
    <a:srgbClr val="AF1F25"/>
    <a:srgbClr val="003D4C"/>
    <a:srgbClr val="4F88BB"/>
    <a:srgbClr val="707372"/>
    <a:srgbClr val="7A99A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8BF56-DE3D-445E-9E69-3FADBC77C0F8}" v="29" dt="2021-03-23T21:19:20.698"/>
    <p1510:client id="{502DB549-C93B-49CA-B31D-7B07055B2305}" v="10" dt="2021-03-23T21:34:55.765"/>
    <p1510:client id="{5EE39142-87B3-4BF3-BEF1-8E3D78E7E88A}" v="32" dt="2021-03-23T20:52:11.412"/>
    <p1510:client id="{8D87B40F-6C7C-4749-A231-58B8E3F3B122}" v="31" dt="2021-03-23T21:33:01.940"/>
    <p1510:client id="{9F19E2A9-7D9D-4C0E-99A9-2ED8D212F4BE}" v="22" dt="2021-03-23T20:53:36.630"/>
    <p1510:client id="{A210BF39-9077-49EC-8EF4-5AF1C532DFBA}" v="44" dt="2021-03-23T21:27:46.941"/>
    <p1510:client id="{CEFB1FCF-9DBF-4DC9-A316-5EB8015A0685}" v="62" dt="2021-03-23T21:12:56.251"/>
    <p1510:client id="{D60198D1-26DB-4A9D-8CE4-70759B425819}" v="37" dt="2021-03-23T21:18:21.290"/>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94674" autoAdjust="0"/>
  </p:normalViewPr>
  <p:slideViewPr>
    <p:cSldViewPr snapToGrid="0" snapToObjects="1" showGuides="1">
      <p:cViewPr varScale="1">
        <p:scale>
          <a:sx n="123" d="100"/>
          <a:sy n="123" d="100"/>
        </p:scale>
        <p:origin x="208" y="200"/>
      </p:cViewPr>
      <p:guideLst>
        <p:guide orient="horz" pos="2160"/>
        <p:guide pos="3840"/>
      </p:guideLst>
    </p:cSldViewPr>
  </p:slideViewPr>
  <p:outlineViewPr>
    <p:cViewPr>
      <p:scale>
        <a:sx n="33" d="100"/>
        <a:sy n="33" d="100"/>
      </p:scale>
      <p:origin x="0" y="-14848"/>
    </p:cViewPr>
  </p:outlineViewPr>
  <p:notesTextViewPr>
    <p:cViewPr>
      <p:scale>
        <a:sx n="1" d="1"/>
        <a:sy n="1" d="1"/>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A855E-E109-40BE-86B5-D0E7C1580681}" type="datetimeFigureOut">
              <a:rPr lang="en-US" smtClean="0"/>
              <a:t>3/24/21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FBD7-4AC1-4E49-ADE6-35E3A3286A41}" type="slidenum">
              <a:rPr lang="en-US" smtClean="0"/>
              <a:t>‹#›</a:t>
            </a:fld>
            <a:endParaRPr lang="en-US"/>
          </a:p>
        </p:txBody>
      </p:sp>
    </p:spTree>
    <p:extLst>
      <p:ext uri="{BB962C8B-B14F-4D97-AF65-F5344CB8AC3E}">
        <p14:creationId xmlns:p14="http://schemas.microsoft.com/office/powerpoint/2010/main" val="309364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0C08FBD7-4AC1-4E49-ADE6-35E3A3286A41}" type="slidenum">
              <a:rPr lang="en-US" smtClean="0"/>
              <a:t>1</a:t>
            </a:fld>
            <a:endParaRPr lang="en-US"/>
          </a:p>
        </p:txBody>
      </p:sp>
    </p:spTree>
    <p:extLst>
      <p:ext uri="{BB962C8B-B14F-4D97-AF65-F5344CB8AC3E}">
        <p14:creationId xmlns:p14="http://schemas.microsoft.com/office/powerpoint/2010/main" val="116446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10"/>
          </p:nvPr>
        </p:nvSpPr>
        <p:spPr/>
        <p:txBody>
          <a:bodyPr/>
          <a:lstStyle/>
          <a:p>
            <a:fld id="{0C08FBD7-4AC1-4E49-ADE6-35E3A3286A41}" type="slidenum">
              <a:rPr lang="en-US" smtClean="0"/>
              <a:t>11</a:t>
            </a:fld>
            <a:endParaRPr lang="en-US"/>
          </a:p>
        </p:txBody>
      </p:sp>
    </p:spTree>
    <p:extLst>
      <p:ext uri="{BB962C8B-B14F-4D97-AF65-F5344CB8AC3E}">
        <p14:creationId xmlns:p14="http://schemas.microsoft.com/office/powerpoint/2010/main" val="137447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10"/>
          </p:nvPr>
        </p:nvSpPr>
        <p:spPr/>
        <p:txBody>
          <a:bodyPr/>
          <a:lstStyle/>
          <a:p>
            <a:fld id="{0C08FBD7-4AC1-4E49-ADE6-35E3A3286A41}" type="slidenum">
              <a:rPr lang="en-US" smtClean="0"/>
              <a:t>12</a:t>
            </a:fld>
            <a:endParaRPr lang="en-US"/>
          </a:p>
        </p:txBody>
      </p:sp>
    </p:spTree>
    <p:extLst>
      <p:ext uri="{BB962C8B-B14F-4D97-AF65-F5344CB8AC3E}">
        <p14:creationId xmlns:p14="http://schemas.microsoft.com/office/powerpoint/2010/main" val="198493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0C08FBD7-4AC1-4E49-ADE6-35E3A3286A41}" type="slidenum">
              <a:rPr lang="en-US" smtClean="0"/>
              <a:t>13</a:t>
            </a:fld>
            <a:endParaRPr lang="en-US"/>
          </a:p>
        </p:txBody>
      </p:sp>
    </p:spTree>
    <p:extLst>
      <p:ext uri="{BB962C8B-B14F-4D97-AF65-F5344CB8AC3E}">
        <p14:creationId xmlns:p14="http://schemas.microsoft.com/office/powerpoint/2010/main" val="222798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0C08FBD7-4AC1-4E49-ADE6-35E3A3286A41}" type="slidenum">
              <a:rPr lang="en-US" smtClean="0"/>
              <a:t>2</a:t>
            </a:fld>
            <a:endParaRPr lang="en-US"/>
          </a:p>
        </p:txBody>
      </p:sp>
    </p:spTree>
    <p:extLst>
      <p:ext uri="{BB962C8B-B14F-4D97-AF65-F5344CB8AC3E}">
        <p14:creationId xmlns:p14="http://schemas.microsoft.com/office/powerpoint/2010/main" val="377136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US" dirty="0">
                <a:cs typeface="Calibri" panose="020F0502020204030204"/>
              </a:rPr>
              <a:t>KPC:  (just comment). The three key points are the complexity, and the departmental systems – most of which we have incomplete knowledge or control off.  The other point is that data is often transferred in 'batches' at a particular time, meaning that it is not 'real time' - which can be a problem depending upon how quickly it changes and how it is used.</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0C08FBD7-4AC1-4E49-ADE6-35E3A3286A41}" type="slidenum">
              <a:rPr lang="en-US" smtClean="0"/>
              <a:t>3</a:t>
            </a:fld>
            <a:endParaRPr lang="en-US"/>
          </a:p>
        </p:txBody>
      </p:sp>
    </p:spTree>
    <p:extLst>
      <p:ext uri="{BB962C8B-B14F-4D97-AF65-F5344CB8AC3E}">
        <p14:creationId xmlns:p14="http://schemas.microsoft.com/office/powerpoint/2010/main" val="15932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Jee</a:t>
            </a:r>
            <a:endParaRPr lang="en-US" dirty="0"/>
          </a:p>
        </p:txBody>
      </p:sp>
      <p:sp>
        <p:nvSpPr>
          <p:cNvPr id="4" name="Slide Number Placeholder 3"/>
          <p:cNvSpPr>
            <a:spLocks noGrp="1"/>
          </p:cNvSpPr>
          <p:nvPr>
            <p:ph type="sldNum" sz="quarter" idx="10"/>
          </p:nvPr>
        </p:nvSpPr>
        <p:spPr/>
        <p:txBody>
          <a:bodyPr/>
          <a:lstStyle/>
          <a:p>
            <a:fld id="{0C08FBD7-4AC1-4E49-ADE6-35E3A3286A41}" type="slidenum">
              <a:rPr lang="en-US" smtClean="0"/>
              <a:t>4</a:t>
            </a:fld>
            <a:endParaRPr lang="en-US"/>
          </a:p>
        </p:txBody>
      </p:sp>
    </p:spTree>
    <p:extLst>
      <p:ext uri="{BB962C8B-B14F-4D97-AF65-F5344CB8AC3E}">
        <p14:creationId xmlns:p14="http://schemas.microsoft.com/office/powerpoint/2010/main" val="239026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Jennifer or Diane</a:t>
            </a:r>
          </a:p>
          <a:p>
            <a:endParaRPr lang="en-US" dirty="0"/>
          </a:p>
        </p:txBody>
      </p:sp>
      <p:sp>
        <p:nvSpPr>
          <p:cNvPr id="4" name="Slide Number Placeholder 3"/>
          <p:cNvSpPr>
            <a:spLocks noGrp="1"/>
          </p:cNvSpPr>
          <p:nvPr>
            <p:ph type="sldNum" sz="quarter" idx="10"/>
          </p:nvPr>
        </p:nvSpPr>
        <p:spPr/>
        <p:txBody>
          <a:bodyPr/>
          <a:lstStyle/>
          <a:p>
            <a:fld id="{0C08FBD7-4AC1-4E49-ADE6-35E3A3286A41}" type="slidenum">
              <a:rPr lang="en-US" smtClean="0"/>
              <a:t>5</a:t>
            </a:fld>
            <a:endParaRPr lang="en-US"/>
          </a:p>
        </p:txBody>
      </p:sp>
    </p:spTree>
    <p:extLst>
      <p:ext uri="{BB962C8B-B14F-4D97-AF65-F5344CB8AC3E}">
        <p14:creationId xmlns:p14="http://schemas.microsoft.com/office/powerpoint/2010/main" val="386850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Jennifer or Diane</a:t>
            </a:r>
          </a:p>
          <a:p>
            <a:endParaRPr lang="en-US" dirty="0"/>
          </a:p>
        </p:txBody>
      </p:sp>
      <p:sp>
        <p:nvSpPr>
          <p:cNvPr id="4" name="Slide Number Placeholder 3"/>
          <p:cNvSpPr>
            <a:spLocks noGrp="1"/>
          </p:cNvSpPr>
          <p:nvPr>
            <p:ph type="sldNum" sz="quarter" idx="10"/>
          </p:nvPr>
        </p:nvSpPr>
        <p:spPr/>
        <p:txBody>
          <a:bodyPr/>
          <a:lstStyle/>
          <a:p>
            <a:fld id="{0C08FBD7-4AC1-4E49-ADE6-35E3A3286A41}" type="slidenum">
              <a:rPr lang="en-US" smtClean="0"/>
              <a:t>6</a:t>
            </a:fld>
            <a:endParaRPr lang="en-US"/>
          </a:p>
        </p:txBody>
      </p:sp>
    </p:spTree>
    <p:extLst>
      <p:ext uri="{BB962C8B-B14F-4D97-AF65-F5344CB8AC3E}">
        <p14:creationId xmlns:p14="http://schemas.microsoft.com/office/powerpoint/2010/main" val="401280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a:t>
            </a:r>
          </a:p>
        </p:txBody>
      </p:sp>
      <p:sp>
        <p:nvSpPr>
          <p:cNvPr id="4" name="Slide Number Placeholder 3"/>
          <p:cNvSpPr>
            <a:spLocks noGrp="1"/>
          </p:cNvSpPr>
          <p:nvPr>
            <p:ph type="sldNum" sz="quarter" idx="10"/>
          </p:nvPr>
        </p:nvSpPr>
        <p:spPr/>
        <p:txBody>
          <a:bodyPr/>
          <a:lstStyle/>
          <a:p>
            <a:fld id="{0C08FBD7-4AC1-4E49-ADE6-35E3A3286A41}" type="slidenum">
              <a:rPr lang="en-US" smtClean="0"/>
              <a:t>7</a:t>
            </a:fld>
            <a:endParaRPr lang="en-US"/>
          </a:p>
        </p:txBody>
      </p:sp>
    </p:spTree>
    <p:extLst>
      <p:ext uri="{BB962C8B-B14F-4D97-AF65-F5344CB8AC3E}">
        <p14:creationId xmlns:p14="http://schemas.microsoft.com/office/powerpoint/2010/main" val="203022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10"/>
          </p:nvPr>
        </p:nvSpPr>
        <p:spPr/>
        <p:txBody>
          <a:bodyPr/>
          <a:lstStyle/>
          <a:p>
            <a:fld id="{0C08FBD7-4AC1-4E49-ADE6-35E3A3286A41}" type="slidenum">
              <a:rPr lang="en-US" smtClean="0"/>
              <a:t>9</a:t>
            </a:fld>
            <a:endParaRPr lang="en-US"/>
          </a:p>
        </p:txBody>
      </p:sp>
    </p:spTree>
    <p:extLst>
      <p:ext uri="{BB962C8B-B14F-4D97-AF65-F5344CB8AC3E}">
        <p14:creationId xmlns:p14="http://schemas.microsoft.com/office/powerpoint/2010/main" val="140465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10"/>
          </p:nvPr>
        </p:nvSpPr>
        <p:spPr/>
        <p:txBody>
          <a:bodyPr/>
          <a:lstStyle/>
          <a:p>
            <a:fld id="{0C08FBD7-4AC1-4E49-ADE6-35E3A3286A41}" type="slidenum">
              <a:rPr lang="en-US" smtClean="0"/>
              <a:t>10</a:t>
            </a:fld>
            <a:endParaRPr lang="en-US"/>
          </a:p>
        </p:txBody>
      </p:sp>
    </p:spTree>
    <p:extLst>
      <p:ext uri="{BB962C8B-B14F-4D97-AF65-F5344CB8AC3E}">
        <p14:creationId xmlns:p14="http://schemas.microsoft.com/office/powerpoint/2010/main" val="2682452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6E27DC-BE39-594D-AE90-DC8BE301C88B}"/>
              </a:ext>
            </a:extLst>
          </p:cNvPr>
          <p:cNvPicPr>
            <a:picLocks noChangeAspect="1"/>
          </p:cNvPicPr>
          <p:nvPr userDrawn="1"/>
        </p:nvPicPr>
        <p:blipFill rotWithShape="1">
          <a:blip r:embed="rId2"/>
          <a:srcRect l="26485" t="19925" r="28020" b="5075"/>
          <a:stretch/>
        </p:blipFill>
        <p:spPr>
          <a:xfrm>
            <a:off x="6645244" y="0"/>
            <a:ext cx="5546756" cy="6858000"/>
          </a:xfrm>
          <a:prstGeom prst="rect">
            <a:avLst/>
          </a:prstGeom>
        </p:spPr>
      </p:pic>
      <p:sp>
        <p:nvSpPr>
          <p:cNvPr id="13" name="Rectangle 12">
            <a:extLst>
              <a:ext uri="{FF2B5EF4-FFF2-40B4-BE49-F238E27FC236}">
                <a16:creationId xmlns:a16="http://schemas.microsoft.com/office/drawing/2014/main" id="{A1076C7B-F17B-A74F-8261-33D691D4E3CC}"/>
              </a:ext>
            </a:extLst>
          </p:cNvPr>
          <p:cNvSpPr/>
          <p:nvPr userDrawn="1"/>
        </p:nvSpPr>
        <p:spPr>
          <a:xfrm>
            <a:off x="0" y="0"/>
            <a:ext cx="2353901" cy="6858000"/>
          </a:xfrm>
          <a:prstGeom prst="rect">
            <a:avLst/>
          </a:prstGeom>
          <a:solidFill>
            <a:srgbClr val="AF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21F36471-D43A-5545-9660-EC5D7BD1E24A}"/>
              </a:ext>
            </a:extLst>
          </p:cNvPr>
          <p:cNvSpPr/>
          <p:nvPr userDrawn="1"/>
        </p:nvSpPr>
        <p:spPr>
          <a:xfrm flipH="1">
            <a:off x="0" y="0"/>
            <a:ext cx="8428776" cy="6858000"/>
          </a:xfrm>
          <a:prstGeom prst="parallelogram">
            <a:avLst/>
          </a:prstGeom>
          <a:solidFill>
            <a:srgbClr val="AF1F25"/>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BD7C26-597B-3748-AE3E-CC4A6DC24A6A}"/>
              </a:ext>
            </a:extLst>
          </p:cNvPr>
          <p:cNvSpPr>
            <a:spLocks noGrp="1"/>
          </p:cNvSpPr>
          <p:nvPr>
            <p:ph type="ctrTitle" hasCustomPrompt="1"/>
          </p:nvPr>
        </p:nvSpPr>
        <p:spPr>
          <a:xfrm>
            <a:off x="629243" y="1066007"/>
            <a:ext cx="6859509" cy="2387600"/>
          </a:xfrm>
        </p:spPr>
        <p:txBody>
          <a:bodyPr anchor="b"/>
          <a:lstStyle>
            <a:lvl1pPr algn="l">
              <a:defRPr sz="6000" spc="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258732D-1092-6042-95B1-2AFFFA28B3F3}"/>
              </a:ext>
            </a:extLst>
          </p:cNvPr>
          <p:cNvSpPr>
            <a:spLocks noGrp="1"/>
          </p:cNvSpPr>
          <p:nvPr>
            <p:ph type="subTitle" idx="1"/>
          </p:nvPr>
        </p:nvSpPr>
        <p:spPr>
          <a:xfrm>
            <a:off x="629243" y="3590132"/>
            <a:ext cx="6859509" cy="1655762"/>
          </a:xfrm>
        </p:spPr>
        <p:txBody>
          <a:bodyPr>
            <a:normAutofit/>
          </a:bodyPr>
          <a:lstStyle>
            <a:lvl1pPr marL="0" indent="0" algn="l">
              <a:buNone/>
              <a:defRPr sz="2800">
                <a:solidFill>
                  <a:srgbClr val="F1BE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0349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80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701C-CF35-3A4E-9FEB-C472A8466830}"/>
              </a:ext>
            </a:extLst>
          </p:cNvPr>
          <p:cNvSpPr>
            <a:spLocks noGrp="1"/>
          </p:cNvSpPr>
          <p:nvPr>
            <p:ph type="title"/>
          </p:nvPr>
        </p:nvSpPr>
        <p:spPr>
          <a:xfrm>
            <a:off x="839788" y="457200"/>
            <a:ext cx="3932237" cy="1600200"/>
          </a:xfrm>
        </p:spPr>
        <p:txBody>
          <a:bodyPr anchor="b"/>
          <a:lstStyle>
            <a:lvl1pPr>
              <a:defRPr sz="3200">
                <a:solidFill>
                  <a:srgbClr val="AF1F2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2D7FA8-3575-1945-838F-EC67ED93C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4757AC-DC27-894D-984D-C6D4F85F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15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8F44-D104-FD4B-93CC-37C78850E9D2}"/>
              </a:ext>
            </a:extLst>
          </p:cNvPr>
          <p:cNvSpPr>
            <a:spLocks noGrp="1"/>
          </p:cNvSpPr>
          <p:nvPr>
            <p:ph type="title"/>
          </p:nvPr>
        </p:nvSpPr>
        <p:spPr>
          <a:xfrm>
            <a:off x="839788" y="457200"/>
            <a:ext cx="3932237" cy="1600200"/>
          </a:xfrm>
        </p:spPr>
        <p:txBody>
          <a:bodyPr anchor="b"/>
          <a:lstStyle>
            <a:lvl1pPr>
              <a:defRPr sz="3200">
                <a:solidFill>
                  <a:srgbClr val="AF1F2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5FBF0A1-7FF2-804E-A07A-7A31BB805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733978-26CE-8F49-BC47-C48CBB2BF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9475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826CB0-F7F7-B04D-B79B-4D18DB6E320B}"/>
              </a:ext>
            </a:extLst>
          </p:cNvPr>
          <p:cNvPicPr>
            <a:picLocks noChangeAspect="1"/>
          </p:cNvPicPr>
          <p:nvPr userDrawn="1"/>
        </p:nvPicPr>
        <p:blipFill rotWithShape="1">
          <a:blip r:embed="rId2"/>
          <a:srcRect l="26485" t="19925" r="28020" b="5075"/>
          <a:stretch/>
        </p:blipFill>
        <p:spPr>
          <a:xfrm>
            <a:off x="6645244" y="0"/>
            <a:ext cx="5546756" cy="6858000"/>
          </a:xfrm>
          <a:prstGeom prst="rect">
            <a:avLst/>
          </a:prstGeom>
        </p:spPr>
      </p:pic>
      <p:sp>
        <p:nvSpPr>
          <p:cNvPr id="6" name="Rectangle 5">
            <a:extLst>
              <a:ext uri="{FF2B5EF4-FFF2-40B4-BE49-F238E27FC236}">
                <a16:creationId xmlns:a16="http://schemas.microsoft.com/office/drawing/2014/main" id="{B4923F6B-6F33-E947-A6D3-2442399EB3D9}"/>
              </a:ext>
            </a:extLst>
          </p:cNvPr>
          <p:cNvSpPr/>
          <p:nvPr userDrawn="1"/>
        </p:nvSpPr>
        <p:spPr>
          <a:xfrm>
            <a:off x="0" y="0"/>
            <a:ext cx="23539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Parallelogram 6">
            <a:extLst>
              <a:ext uri="{FF2B5EF4-FFF2-40B4-BE49-F238E27FC236}">
                <a16:creationId xmlns:a16="http://schemas.microsoft.com/office/drawing/2014/main" id="{D2E63B6A-C333-474E-8906-DC3C213FB6B8}"/>
              </a:ext>
            </a:extLst>
          </p:cNvPr>
          <p:cNvSpPr/>
          <p:nvPr userDrawn="1"/>
        </p:nvSpPr>
        <p:spPr>
          <a:xfrm flipH="1">
            <a:off x="0" y="0"/>
            <a:ext cx="8428776" cy="6858000"/>
          </a:xfrm>
          <a:prstGeom prst="parallelogram">
            <a:avLst/>
          </a:prstGeom>
          <a:solidFill>
            <a:schemeClr val="bg1"/>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45C1C4B-02C7-984E-A4E9-256B5F7356DB}"/>
              </a:ext>
            </a:extLst>
          </p:cNvPr>
          <p:cNvSpPr>
            <a:spLocks noGrp="1"/>
          </p:cNvSpPr>
          <p:nvPr>
            <p:ph type="title"/>
          </p:nvPr>
        </p:nvSpPr>
        <p:spPr>
          <a:xfrm>
            <a:off x="838200" y="365125"/>
            <a:ext cx="5181600" cy="1325563"/>
          </a:xfrm>
        </p:spPr>
        <p:txBody>
          <a:bodyPr>
            <a:normAutofit/>
          </a:bodyPr>
          <a:lstStyle>
            <a:lvl1pPr>
              <a:defRPr sz="4000" spc="0">
                <a:solidFill>
                  <a:srgbClr val="AF1F25"/>
                </a:solidFill>
              </a:defRPr>
            </a:lvl1pPr>
          </a:lstStyle>
          <a:p>
            <a:endParaRPr lang="en-US" dirty="0"/>
          </a:p>
        </p:txBody>
      </p:sp>
      <p:sp>
        <p:nvSpPr>
          <p:cNvPr id="5" name="Content Placeholder 2">
            <a:extLst>
              <a:ext uri="{FF2B5EF4-FFF2-40B4-BE49-F238E27FC236}">
                <a16:creationId xmlns:a16="http://schemas.microsoft.com/office/drawing/2014/main" id="{49A85970-1958-8844-852E-92CC3D275DFA}"/>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37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904C-ED73-8849-B236-602E14CFDE76}"/>
              </a:ext>
            </a:extLst>
          </p:cNvPr>
          <p:cNvSpPr>
            <a:spLocks noGrp="1"/>
          </p:cNvSpPr>
          <p:nvPr>
            <p:ph type="title"/>
          </p:nvPr>
        </p:nvSpPr>
        <p:spPr/>
        <p:txBody>
          <a:bodyPr>
            <a:normAutofit/>
          </a:bodyPr>
          <a:lstStyle>
            <a:lvl1pPr>
              <a:defRPr sz="4000" spc="0">
                <a:solidFill>
                  <a:srgbClr val="AF1F25"/>
                </a:solidFill>
              </a:defRPr>
            </a:lvl1pPr>
          </a:lstStyle>
          <a:p>
            <a:endParaRPr lang="en-US" dirty="0"/>
          </a:p>
        </p:txBody>
      </p:sp>
      <p:sp>
        <p:nvSpPr>
          <p:cNvPr id="3" name="Content Placeholder 2">
            <a:extLst>
              <a:ext uri="{FF2B5EF4-FFF2-40B4-BE49-F238E27FC236}">
                <a16:creationId xmlns:a16="http://schemas.microsoft.com/office/drawing/2014/main" id="{21A160AD-BDDD-2841-9A78-9D654C875C4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447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5907D1-05B4-4F40-B4FC-ABC0BC7421E5}"/>
              </a:ext>
            </a:extLst>
          </p:cNvPr>
          <p:cNvPicPr>
            <a:picLocks noChangeAspect="1"/>
          </p:cNvPicPr>
          <p:nvPr userDrawn="1"/>
        </p:nvPicPr>
        <p:blipFill rotWithShape="1">
          <a:blip r:embed="rId2"/>
          <a:srcRect l="13991" t="26056" r="2707" b="-2269"/>
          <a:stretch/>
        </p:blipFill>
        <p:spPr>
          <a:xfrm rot="5400000">
            <a:off x="6936019" y="1607525"/>
            <a:ext cx="6863506" cy="3648456"/>
          </a:xfrm>
          <a:prstGeom prst="rect">
            <a:avLst/>
          </a:prstGeom>
        </p:spPr>
      </p:pic>
      <p:pic>
        <p:nvPicPr>
          <p:cNvPr id="7" name="Picture 6">
            <a:extLst>
              <a:ext uri="{FF2B5EF4-FFF2-40B4-BE49-F238E27FC236}">
                <a16:creationId xmlns:a16="http://schemas.microsoft.com/office/drawing/2014/main" id="{87036862-9F60-7847-ACB0-432A3FC37250}"/>
              </a:ext>
            </a:extLst>
          </p:cNvPr>
          <p:cNvPicPr>
            <a:picLocks noChangeAspect="1"/>
          </p:cNvPicPr>
          <p:nvPr userDrawn="1"/>
        </p:nvPicPr>
        <p:blipFill>
          <a:blip r:embed="rId3"/>
          <a:stretch>
            <a:fillRect/>
          </a:stretch>
        </p:blipFill>
        <p:spPr>
          <a:xfrm>
            <a:off x="0" y="6255945"/>
            <a:ext cx="2500843" cy="602055"/>
          </a:xfrm>
          <a:prstGeom prst="rect">
            <a:avLst/>
          </a:prstGeom>
        </p:spPr>
      </p:pic>
      <p:sp>
        <p:nvSpPr>
          <p:cNvPr id="10" name="Rectangle 9">
            <a:extLst>
              <a:ext uri="{FF2B5EF4-FFF2-40B4-BE49-F238E27FC236}">
                <a16:creationId xmlns:a16="http://schemas.microsoft.com/office/drawing/2014/main" id="{A67C2D87-FAE5-F14C-9784-3CDA299AEBAA}"/>
              </a:ext>
            </a:extLst>
          </p:cNvPr>
          <p:cNvSpPr/>
          <p:nvPr userDrawn="1"/>
        </p:nvSpPr>
        <p:spPr>
          <a:xfrm>
            <a:off x="0" y="0"/>
            <a:ext cx="2353901" cy="6858000"/>
          </a:xfrm>
          <a:prstGeom prst="rect">
            <a:avLst/>
          </a:prstGeom>
          <a:solidFill>
            <a:srgbClr val="AF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B537FEC1-5F13-BC4D-87A5-0CCC7666752B}"/>
              </a:ext>
            </a:extLst>
          </p:cNvPr>
          <p:cNvSpPr/>
          <p:nvPr userDrawn="1"/>
        </p:nvSpPr>
        <p:spPr>
          <a:xfrm flipH="1">
            <a:off x="0" y="0"/>
            <a:ext cx="10529180" cy="6858000"/>
          </a:xfrm>
          <a:prstGeom prst="parallelogram">
            <a:avLst/>
          </a:prstGeom>
          <a:solidFill>
            <a:srgbClr val="AF1F25"/>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03C785-7E0D-D446-9C52-7599CF196CEE}"/>
              </a:ext>
            </a:extLst>
          </p:cNvPr>
          <p:cNvSpPr>
            <a:spLocks noGrp="1"/>
          </p:cNvSpPr>
          <p:nvPr>
            <p:ph type="ctrTitle" hasCustomPrompt="1"/>
          </p:nvPr>
        </p:nvSpPr>
        <p:spPr>
          <a:xfrm>
            <a:off x="629243" y="1066007"/>
            <a:ext cx="6859509" cy="2387600"/>
          </a:xfrm>
        </p:spPr>
        <p:txBody>
          <a:bodyPr anchor="b">
            <a:normAutofit/>
          </a:bodyPr>
          <a:lstStyle>
            <a:lvl1pPr algn="l">
              <a:defRPr sz="4800" spc="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E204451E-BA7F-9647-8419-2BF6F3AF9B60}"/>
              </a:ext>
            </a:extLst>
          </p:cNvPr>
          <p:cNvSpPr>
            <a:spLocks noGrp="1"/>
          </p:cNvSpPr>
          <p:nvPr>
            <p:ph type="subTitle" idx="1"/>
          </p:nvPr>
        </p:nvSpPr>
        <p:spPr>
          <a:xfrm>
            <a:off x="629243" y="3590132"/>
            <a:ext cx="6859509" cy="1655762"/>
          </a:xfrm>
        </p:spPr>
        <p:txBody>
          <a:bodyPr/>
          <a:lstStyle>
            <a:lvl1pPr marL="0" indent="0" algn="l">
              <a:buNone/>
              <a:defRPr sz="2400">
                <a:solidFill>
                  <a:srgbClr val="F1BE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075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5907D1-05B4-4F40-B4FC-ABC0BC7421E5}"/>
              </a:ext>
            </a:extLst>
          </p:cNvPr>
          <p:cNvPicPr>
            <a:picLocks noChangeAspect="1"/>
          </p:cNvPicPr>
          <p:nvPr userDrawn="1"/>
        </p:nvPicPr>
        <p:blipFill rotWithShape="1">
          <a:blip r:embed="rId2"/>
          <a:srcRect l="4031" t="3509" r="687" b="4209"/>
          <a:stretch/>
        </p:blipFill>
        <p:spPr>
          <a:xfrm>
            <a:off x="0" y="-2822"/>
            <a:ext cx="12192000" cy="6860821"/>
          </a:xfrm>
          <a:prstGeom prst="rect">
            <a:avLst/>
          </a:prstGeom>
          <a:ln>
            <a:noFill/>
          </a:ln>
        </p:spPr>
      </p:pic>
      <p:sp>
        <p:nvSpPr>
          <p:cNvPr id="10" name="Rectangle 9">
            <a:extLst>
              <a:ext uri="{FF2B5EF4-FFF2-40B4-BE49-F238E27FC236}">
                <a16:creationId xmlns:a16="http://schemas.microsoft.com/office/drawing/2014/main" id="{A67C2D87-FAE5-F14C-9784-3CDA299AEBAA}"/>
              </a:ext>
            </a:extLst>
          </p:cNvPr>
          <p:cNvSpPr/>
          <p:nvPr userDrawn="1"/>
        </p:nvSpPr>
        <p:spPr>
          <a:xfrm>
            <a:off x="-1" y="1783079"/>
            <a:ext cx="2353901" cy="3291841"/>
          </a:xfrm>
          <a:prstGeom prst="rect">
            <a:avLst/>
          </a:prstGeom>
          <a:solidFill>
            <a:srgbClr val="AF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B537FEC1-5F13-BC4D-87A5-0CCC7666752B}"/>
              </a:ext>
            </a:extLst>
          </p:cNvPr>
          <p:cNvSpPr/>
          <p:nvPr userDrawn="1"/>
        </p:nvSpPr>
        <p:spPr>
          <a:xfrm flipH="1">
            <a:off x="184133" y="1783080"/>
            <a:ext cx="10529180" cy="3291840"/>
          </a:xfrm>
          <a:prstGeom prst="parallelogram">
            <a:avLst/>
          </a:prstGeom>
          <a:solidFill>
            <a:srgbClr val="AF1F25"/>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03C785-7E0D-D446-9C52-7599CF196CEE}"/>
              </a:ext>
            </a:extLst>
          </p:cNvPr>
          <p:cNvSpPr>
            <a:spLocks noGrp="1"/>
          </p:cNvSpPr>
          <p:nvPr>
            <p:ph type="ctrTitle" hasCustomPrompt="1"/>
          </p:nvPr>
        </p:nvSpPr>
        <p:spPr>
          <a:xfrm>
            <a:off x="629243" y="1881051"/>
            <a:ext cx="8514757" cy="1962626"/>
          </a:xfrm>
        </p:spPr>
        <p:txBody>
          <a:bodyPr anchor="b">
            <a:normAutofit/>
          </a:bodyPr>
          <a:lstStyle>
            <a:lvl1pPr algn="l">
              <a:defRPr sz="4800" spc="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E204451E-BA7F-9647-8419-2BF6F3AF9B60}"/>
              </a:ext>
            </a:extLst>
          </p:cNvPr>
          <p:cNvSpPr>
            <a:spLocks noGrp="1"/>
          </p:cNvSpPr>
          <p:nvPr>
            <p:ph type="subTitle" idx="1"/>
          </p:nvPr>
        </p:nvSpPr>
        <p:spPr>
          <a:xfrm>
            <a:off x="629243" y="4014650"/>
            <a:ext cx="8514757" cy="957944"/>
          </a:xfrm>
        </p:spPr>
        <p:txBody>
          <a:bodyPr/>
          <a:lstStyle>
            <a:lvl1pPr marL="0" indent="0" algn="l">
              <a:buNone/>
              <a:defRPr sz="2400">
                <a:solidFill>
                  <a:srgbClr val="F1BE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63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B54E-AEAB-904D-B539-76BD0A63F1CC}"/>
              </a:ext>
            </a:extLst>
          </p:cNvPr>
          <p:cNvSpPr>
            <a:spLocks noGrp="1"/>
          </p:cNvSpPr>
          <p:nvPr>
            <p:ph type="title"/>
          </p:nvPr>
        </p:nvSpPr>
        <p:spPr/>
        <p:txBody>
          <a:bodyPr>
            <a:normAutofit/>
          </a:bodyPr>
          <a:lstStyle>
            <a:lvl1pPr>
              <a:defRPr sz="4000" spc="0">
                <a:solidFill>
                  <a:srgbClr val="AF1F2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638850E-1E0C-A04A-B143-7E9C87A48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6F548-022E-094C-8190-A45D4CC7D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1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1D79-D9B4-2544-9A96-ACBD02AD1442}"/>
              </a:ext>
            </a:extLst>
          </p:cNvPr>
          <p:cNvSpPr>
            <a:spLocks noGrp="1"/>
          </p:cNvSpPr>
          <p:nvPr>
            <p:ph type="title"/>
          </p:nvPr>
        </p:nvSpPr>
        <p:spPr>
          <a:xfrm>
            <a:off x="839788" y="365125"/>
            <a:ext cx="10515600" cy="1325563"/>
          </a:xfrm>
        </p:spPr>
        <p:txBody>
          <a:bodyPr>
            <a:normAutofit/>
          </a:bodyPr>
          <a:lstStyle>
            <a:lvl1pPr>
              <a:defRPr sz="4000" spc="0">
                <a:solidFill>
                  <a:srgbClr val="AF1F2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8C60329-0E20-D746-B2DF-F37D49DE21DE}"/>
              </a:ext>
            </a:extLst>
          </p:cNvPr>
          <p:cNvSpPr>
            <a:spLocks noGrp="1"/>
          </p:cNvSpPr>
          <p:nvPr>
            <p:ph type="body" idx="1"/>
          </p:nvPr>
        </p:nvSpPr>
        <p:spPr>
          <a:xfrm>
            <a:off x="839788" y="1681163"/>
            <a:ext cx="5157787" cy="823912"/>
          </a:xfrm>
        </p:spPr>
        <p:txBody>
          <a:bodyPr anchor="b"/>
          <a:lstStyle>
            <a:lvl1pPr marL="0" indent="0">
              <a:buNone/>
              <a:defRPr sz="2400" b="1">
                <a:solidFill>
                  <a:srgbClr val="AF1F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82FFEE9-6DEE-B64B-9DFD-A48C8ACBDD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5627E-EE23-A64A-A9B0-4E6DCE847418}"/>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AF1F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77ED9A4-5117-6F4B-9BA9-CB5C02918B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26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D29C-D9CF-BD47-8225-488DADE423A9}"/>
              </a:ext>
            </a:extLst>
          </p:cNvPr>
          <p:cNvSpPr>
            <a:spLocks noGrp="1"/>
          </p:cNvSpPr>
          <p:nvPr>
            <p:ph type="title"/>
          </p:nvPr>
        </p:nvSpPr>
        <p:spPr/>
        <p:txBody>
          <a:bodyPr>
            <a:normAutofit/>
          </a:bodyPr>
          <a:lstStyle>
            <a:lvl1pPr>
              <a:defRPr sz="4000" spc="0">
                <a:solidFill>
                  <a:srgbClr val="AF1F25"/>
                </a:solidFill>
              </a:defRPr>
            </a:lvl1pPr>
          </a:lstStyle>
          <a:p>
            <a:r>
              <a:rPr lang="en-US" dirty="0"/>
              <a:t>Click to edit Master title style</a:t>
            </a:r>
          </a:p>
        </p:txBody>
      </p:sp>
    </p:spTree>
    <p:extLst>
      <p:ext uri="{BB962C8B-B14F-4D97-AF65-F5344CB8AC3E}">
        <p14:creationId xmlns:p14="http://schemas.microsoft.com/office/powerpoint/2010/main" val="147231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54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B7CCB-C550-4F45-836B-7E6D52746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DD0BA4-73F1-7240-8735-AEEE9E8F7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1936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3" r:id="rId5"/>
    <p:sldLayoutId id="2147483652" r:id="rId6"/>
    <p:sldLayoutId id="2147483653" r:id="rId7"/>
    <p:sldLayoutId id="2147483654" r:id="rId8"/>
    <p:sldLayoutId id="2147483655" r:id="rId9"/>
    <p:sldLayoutId id="2147483661" r:id="rId10"/>
    <p:sldLayoutId id="2147483656" r:id="rId11"/>
    <p:sldLayoutId id="2147483657" r:id="rId1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4E29-366F-604A-BCE9-D265DC5773D8}"/>
              </a:ext>
            </a:extLst>
          </p:cNvPr>
          <p:cNvSpPr>
            <a:spLocks noGrp="1"/>
          </p:cNvSpPr>
          <p:nvPr>
            <p:ph type="ctrTitle"/>
          </p:nvPr>
        </p:nvSpPr>
        <p:spPr>
          <a:xfrm>
            <a:off x="191043" y="1566192"/>
            <a:ext cx="7008405" cy="2370083"/>
          </a:xfrm>
        </p:spPr>
        <p:txBody>
          <a:bodyPr vert="horz" lIns="91440" tIns="45720" rIns="91440" bIns="45720" rtlCol="0" anchor="b">
            <a:noAutofit/>
          </a:bodyPr>
          <a:lstStyle/>
          <a:p>
            <a:r>
              <a:rPr lang="en-US" sz="4900" dirty="0">
                <a:latin typeface="Arial Black"/>
                <a:cs typeface="Calibri"/>
              </a:rPr>
              <a:t>Modernizing the Student Information System (SIS) and Receivables</a:t>
            </a:r>
            <a:endParaRPr lang="en-US" dirty="0"/>
          </a:p>
        </p:txBody>
      </p:sp>
      <p:sp>
        <p:nvSpPr>
          <p:cNvPr id="3" name="Subtitle 2">
            <a:extLst>
              <a:ext uri="{FF2B5EF4-FFF2-40B4-BE49-F238E27FC236}">
                <a16:creationId xmlns:a16="http://schemas.microsoft.com/office/drawing/2014/main" id="{CA17CCB1-2162-4041-91F9-22EFC4CC3C97}"/>
              </a:ext>
            </a:extLst>
          </p:cNvPr>
          <p:cNvSpPr>
            <a:spLocks noGrp="1"/>
          </p:cNvSpPr>
          <p:nvPr>
            <p:ph type="subTitle" idx="1"/>
          </p:nvPr>
        </p:nvSpPr>
        <p:spPr>
          <a:xfrm>
            <a:off x="291362" y="4448814"/>
            <a:ext cx="7183577" cy="1655762"/>
          </a:xfrm>
        </p:spPr>
        <p:txBody>
          <a:bodyPr vert="horz" lIns="91440" tIns="45720" rIns="91440" bIns="45720" rtlCol="0" anchor="t">
            <a:normAutofit/>
          </a:bodyPr>
          <a:lstStyle/>
          <a:p>
            <a:r>
              <a:rPr lang="en-US">
                <a:latin typeface="Arial Black"/>
                <a:cs typeface="Arial"/>
              </a:rPr>
              <a:t>Graduate Council</a:t>
            </a:r>
          </a:p>
          <a:p>
            <a:r>
              <a:rPr lang="en-US" dirty="0">
                <a:latin typeface="Arial Black"/>
                <a:cs typeface="Arial"/>
              </a:rPr>
              <a:t>March 24, 2021</a:t>
            </a:r>
          </a:p>
        </p:txBody>
      </p:sp>
    </p:spTree>
    <p:extLst>
      <p:ext uri="{BB962C8B-B14F-4D97-AF65-F5344CB8AC3E}">
        <p14:creationId xmlns:p14="http://schemas.microsoft.com/office/powerpoint/2010/main" val="226259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rPr>
              <a:t>Plan and Discovery Phase</a:t>
            </a:r>
          </a:p>
        </p:txBody>
      </p:sp>
      <p:sp>
        <p:nvSpPr>
          <p:cNvPr id="3" name="Content Placeholder 2"/>
          <p:cNvSpPr>
            <a:spLocks noGrp="1"/>
          </p:cNvSpPr>
          <p:nvPr>
            <p:ph idx="1"/>
          </p:nvPr>
        </p:nvSpPr>
        <p:spPr>
          <a:xfrm>
            <a:off x="838200" y="1509972"/>
            <a:ext cx="11119222" cy="5348027"/>
          </a:xfrm>
        </p:spPr>
        <p:txBody>
          <a:bodyPr vert="horz" lIns="91440" tIns="45720" rIns="91440" bIns="45720" rtlCol="0" anchor="t">
            <a:normAutofit/>
          </a:bodyPr>
          <a:lstStyle/>
          <a:p>
            <a:r>
              <a:rPr lang="en-US" sz="1800" dirty="0">
                <a:latin typeface="Arial"/>
                <a:cs typeface="Arial"/>
              </a:rPr>
              <a:t>April 2021-January 2022</a:t>
            </a:r>
          </a:p>
          <a:p>
            <a:pPr lvl="1"/>
            <a:r>
              <a:rPr lang="en-US" sz="1800" dirty="0">
                <a:latin typeface="Arial"/>
                <a:cs typeface="Arial"/>
              </a:rPr>
              <a:t>10 months</a:t>
            </a:r>
          </a:p>
          <a:p>
            <a:pPr lvl="1"/>
            <a:r>
              <a:rPr lang="en-US" sz="1800" dirty="0">
                <a:latin typeface="Arial"/>
                <a:cs typeface="Arial"/>
              </a:rPr>
              <a:t>7 Workstreams</a:t>
            </a:r>
          </a:p>
          <a:p>
            <a:r>
              <a:rPr lang="en-US" sz="1800" dirty="0">
                <a:latin typeface="Arial"/>
                <a:cs typeface="Arial"/>
              </a:rPr>
              <a:t>28 Deliverables including:</a:t>
            </a:r>
          </a:p>
          <a:p>
            <a:pPr lvl="1"/>
            <a:r>
              <a:rPr lang="en-US" sz="1800" dirty="0">
                <a:latin typeface="Arial"/>
                <a:cs typeface="Arial"/>
              </a:rPr>
              <a:t>Reporting &amp; Integration inventories</a:t>
            </a:r>
          </a:p>
          <a:p>
            <a:pPr lvl="1"/>
            <a:r>
              <a:rPr lang="en-US" sz="1800" dirty="0">
                <a:latin typeface="Arial"/>
                <a:cs typeface="Arial"/>
              </a:rPr>
              <a:t>Change Management strategy and plan</a:t>
            </a:r>
          </a:p>
          <a:p>
            <a:pPr lvl="1"/>
            <a:r>
              <a:rPr lang="en-US" sz="1800" dirty="0">
                <a:latin typeface="Arial"/>
                <a:cs typeface="Arial"/>
              </a:rPr>
              <a:t>Policy and Process inventories</a:t>
            </a:r>
          </a:p>
        </p:txBody>
      </p:sp>
      <p:pic>
        <p:nvPicPr>
          <p:cNvPr id="5" name="Picture 4">
            <a:extLst>
              <a:ext uri="{FF2B5EF4-FFF2-40B4-BE49-F238E27FC236}">
                <a16:creationId xmlns:a16="http://schemas.microsoft.com/office/drawing/2014/main" id="{9AE972C1-33D3-4C6F-AE00-70514B5C36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7195" y="3912769"/>
            <a:ext cx="11357610" cy="2870517"/>
          </a:xfrm>
          <a:prstGeom prst="rect">
            <a:avLst/>
          </a:prstGeom>
          <a:noFill/>
          <a:ln>
            <a:noFill/>
          </a:ln>
        </p:spPr>
      </p:pic>
      <p:sp>
        <p:nvSpPr>
          <p:cNvPr id="4" name="TextBox 3">
            <a:extLst>
              <a:ext uri="{FF2B5EF4-FFF2-40B4-BE49-F238E27FC236}">
                <a16:creationId xmlns:a16="http://schemas.microsoft.com/office/drawing/2014/main" id="{BA9DE505-09CD-AE48-80EE-A0A069AA3893}"/>
              </a:ext>
            </a:extLst>
          </p:cNvPr>
          <p:cNvSpPr txBox="1"/>
          <p:nvPr/>
        </p:nvSpPr>
        <p:spPr>
          <a:xfrm>
            <a:off x="5112326" y="4978695"/>
            <a:ext cx="1714501" cy="369333"/>
          </a:xfrm>
          <a:prstGeom prst="rect">
            <a:avLst/>
          </a:prstGeom>
          <a:solidFill>
            <a:schemeClr val="accent4">
              <a:lumMod val="60000"/>
              <a:lumOff val="40000"/>
            </a:schemeClr>
          </a:solidFill>
          <a:ln>
            <a:solidFill>
              <a:schemeClr val="accent4"/>
            </a:solidFill>
          </a:ln>
        </p:spPr>
        <p:txBody>
          <a:bodyPr wrap="square" rtlCol="0">
            <a:spAutoFit/>
          </a:bodyPr>
          <a:lstStyle/>
          <a:p>
            <a:r>
              <a:rPr lang="en-US" dirty="0"/>
              <a:t>Adjust forward</a:t>
            </a:r>
          </a:p>
        </p:txBody>
      </p:sp>
    </p:spTree>
    <p:extLst>
      <p:ext uri="{BB962C8B-B14F-4D97-AF65-F5344CB8AC3E}">
        <p14:creationId xmlns:p14="http://schemas.microsoft.com/office/powerpoint/2010/main" val="324383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8726" cy="1325563"/>
          </a:xfrm>
        </p:spPr>
        <p:txBody>
          <a:bodyPr/>
          <a:lstStyle/>
          <a:p>
            <a:r>
              <a:rPr lang="en-US" dirty="0">
                <a:latin typeface="Arial Black"/>
              </a:rPr>
              <a:t>Plan and Discovery Workstreams</a:t>
            </a:r>
            <a:r>
              <a:rPr lang="en-US" sz="2400" dirty="0">
                <a:latin typeface="Arial Black"/>
              </a:rPr>
              <a:t> – page 1</a:t>
            </a:r>
          </a:p>
        </p:txBody>
      </p:sp>
      <p:sp>
        <p:nvSpPr>
          <p:cNvPr id="3" name="Content Placeholder 2"/>
          <p:cNvSpPr>
            <a:spLocks noGrp="1"/>
          </p:cNvSpPr>
          <p:nvPr>
            <p:ph idx="1"/>
          </p:nvPr>
        </p:nvSpPr>
        <p:spPr>
          <a:xfrm>
            <a:off x="838200" y="1509973"/>
            <a:ext cx="11119222" cy="4914750"/>
          </a:xfrm>
        </p:spPr>
        <p:txBody>
          <a:bodyPr vert="horz" lIns="91440" tIns="45720" rIns="91440" bIns="45720" rtlCol="0" anchor="t">
            <a:noAutofit/>
          </a:bodyPr>
          <a:lstStyle/>
          <a:p>
            <a:r>
              <a:rPr lang="en-US" sz="2000" b="1" dirty="0">
                <a:latin typeface="Arial"/>
                <a:cs typeface="Arial"/>
              </a:rPr>
              <a:t>Governance and Project Management</a:t>
            </a:r>
            <a:r>
              <a:rPr lang="en-US" sz="2000" dirty="0">
                <a:latin typeface="Arial"/>
                <a:cs typeface="Arial"/>
              </a:rPr>
              <a:t>: </a:t>
            </a:r>
            <a:br>
              <a:rPr lang="en-US" sz="2000" dirty="0">
                <a:latin typeface="Arial"/>
                <a:cs typeface="Arial"/>
              </a:rPr>
            </a:br>
            <a:r>
              <a:rPr lang="en-US" sz="2000" dirty="0">
                <a:latin typeface="Arial"/>
                <a:cs typeface="Arial"/>
              </a:rPr>
              <a:t>Activities and frameworks that provide structure and procedures to enable the delivery of the Plan and Discovery phase.</a:t>
            </a:r>
          </a:p>
          <a:p>
            <a:r>
              <a:rPr lang="en-US" sz="2000" b="1" dirty="0">
                <a:latin typeface="Arial"/>
                <a:cs typeface="Arial"/>
              </a:rPr>
              <a:t>Strategy and Approach: </a:t>
            </a:r>
            <a:br>
              <a:rPr lang="en-US" sz="2000" b="1" dirty="0">
                <a:latin typeface="Arial"/>
                <a:cs typeface="Arial"/>
              </a:rPr>
            </a:br>
            <a:r>
              <a:rPr lang="en-US" sz="2000" dirty="0">
                <a:latin typeface="Arial"/>
                <a:cs typeface="Arial"/>
              </a:rPr>
              <a:t>A series of activities and deliverables to inform how various functional, technical, and change aspects of the project will be defined. Guardrails will be established, approach will be defined, and scope will be confirmed. These deliverables will be referenced throughout project.</a:t>
            </a:r>
          </a:p>
          <a:p>
            <a:r>
              <a:rPr lang="en-US" sz="2000" b="1" dirty="0">
                <a:latin typeface="Arial"/>
                <a:cs typeface="Arial"/>
              </a:rPr>
              <a:t>Student, Faculty, and Staff Experience: </a:t>
            </a:r>
            <a:br>
              <a:rPr lang="en-US" sz="2000" b="1" dirty="0">
                <a:latin typeface="Arial"/>
                <a:cs typeface="Arial"/>
              </a:rPr>
            </a:br>
            <a:r>
              <a:rPr lang="en-US" sz="2000" dirty="0">
                <a:latin typeface="Arial"/>
                <a:cs typeface="Arial"/>
              </a:rPr>
              <a:t>A series of interviews and assessments through the lens of students, faculty and staff. The voice of these stakeholders will underpin the ongoing engagement as guiding principles and influence the decisions that will impact the design and subsequent implementation of Workday Student and Receivables .</a:t>
            </a:r>
          </a:p>
          <a:p>
            <a:r>
              <a:rPr lang="en-US" sz="2000" b="1" dirty="0">
                <a:latin typeface="Arial"/>
                <a:cs typeface="Arial"/>
              </a:rPr>
              <a:t>Change Management: </a:t>
            </a:r>
            <a:br>
              <a:rPr lang="en-US" sz="2000" b="1" dirty="0">
                <a:latin typeface="Arial"/>
                <a:cs typeface="Arial"/>
              </a:rPr>
            </a:br>
            <a:r>
              <a:rPr lang="en-US" sz="2000" dirty="0">
                <a:latin typeface="Arial"/>
                <a:cs typeface="Arial"/>
              </a:rPr>
              <a:t>A series of activities and deliverables to develop a foundation during the project for communications and the change journey for the modernization of ISU’s systems and processes. The activities in this workstream will ultimately prepare students, faculty and staff for the use of Workday Student and Receivables. </a:t>
            </a:r>
          </a:p>
        </p:txBody>
      </p:sp>
    </p:spTree>
    <p:extLst>
      <p:ext uri="{BB962C8B-B14F-4D97-AF65-F5344CB8AC3E}">
        <p14:creationId xmlns:p14="http://schemas.microsoft.com/office/powerpoint/2010/main" val="259008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470241" cy="1325563"/>
          </a:xfrm>
        </p:spPr>
        <p:txBody>
          <a:bodyPr/>
          <a:lstStyle/>
          <a:p>
            <a:r>
              <a:rPr lang="en-US" dirty="0">
                <a:latin typeface="Arial Black"/>
              </a:rPr>
              <a:t>Plan and Discovery Workstreams </a:t>
            </a:r>
            <a:r>
              <a:rPr lang="en-US" sz="2400" dirty="0">
                <a:latin typeface="Arial Black"/>
              </a:rPr>
              <a:t>– page 2</a:t>
            </a:r>
          </a:p>
        </p:txBody>
      </p:sp>
      <p:sp>
        <p:nvSpPr>
          <p:cNvPr id="3" name="Content Placeholder 2"/>
          <p:cNvSpPr>
            <a:spLocks noGrp="1"/>
          </p:cNvSpPr>
          <p:nvPr>
            <p:ph idx="1"/>
          </p:nvPr>
        </p:nvSpPr>
        <p:spPr>
          <a:xfrm>
            <a:off x="838200" y="1509973"/>
            <a:ext cx="11119222" cy="4914750"/>
          </a:xfrm>
        </p:spPr>
        <p:txBody>
          <a:bodyPr vert="horz" lIns="91440" tIns="45720" rIns="91440" bIns="45720" rtlCol="0" anchor="t">
            <a:noAutofit/>
          </a:bodyPr>
          <a:lstStyle/>
          <a:p>
            <a:r>
              <a:rPr lang="en-US" sz="2000" b="1" dirty="0">
                <a:latin typeface="Arial"/>
                <a:cs typeface="Arial"/>
              </a:rPr>
              <a:t>Process Transformation and Improvement:   </a:t>
            </a:r>
            <a:br>
              <a:rPr lang="en-US" sz="2000" b="1" dirty="0">
                <a:latin typeface="Arial"/>
                <a:cs typeface="Arial"/>
              </a:rPr>
            </a:br>
            <a:r>
              <a:rPr lang="en-US" sz="2000" dirty="0">
                <a:latin typeface="Arial"/>
                <a:cs typeface="Arial"/>
              </a:rPr>
              <a:t>A series of activities to review current processes, identify and prioritize the areas which offer the most opportunity to streamline, simplify and in some cases transform the way work is done. Efforts in this workstream result in the future state design of high priority processes. The designs will inform the configuration activities to follow in the Architect, Configuration and Prototype phases.</a:t>
            </a:r>
          </a:p>
          <a:p>
            <a:r>
              <a:rPr lang="en-US" sz="2000" b="1" dirty="0">
                <a:latin typeface="Arial"/>
                <a:cs typeface="Arial"/>
              </a:rPr>
              <a:t>Data Conversion and Transformation: </a:t>
            </a:r>
            <a:br>
              <a:rPr lang="en-US" sz="2000" b="1" dirty="0">
                <a:latin typeface="Arial"/>
                <a:cs typeface="Arial"/>
              </a:rPr>
            </a:br>
            <a:r>
              <a:rPr lang="en-US" sz="2000" dirty="0">
                <a:latin typeface="Arial"/>
                <a:cs typeface="Arial"/>
              </a:rPr>
              <a:t>The technical and functional teams will analyze current and future state data requirements and document in the Data Dictionary how data will be translated, transformed, and converted into Workday. </a:t>
            </a:r>
          </a:p>
          <a:p>
            <a:r>
              <a:rPr lang="en-US" sz="2000" b="1" dirty="0">
                <a:latin typeface="Arial"/>
                <a:cs typeface="Arial"/>
              </a:rPr>
              <a:t>Foundation Tenant Build</a:t>
            </a:r>
            <a:r>
              <a:rPr lang="en-US" sz="2000" dirty="0">
                <a:latin typeface="Arial"/>
                <a:cs typeface="Arial"/>
              </a:rPr>
              <a:t>: </a:t>
            </a:r>
            <a:br>
              <a:rPr lang="en-US" sz="2000" dirty="0">
                <a:latin typeface="Arial"/>
                <a:cs typeface="Arial"/>
              </a:rPr>
            </a:br>
            <a:r>
              <a:rPr lang="en-US" sz="2000" dirty="0">
                <a:latin typeface="Arial"/>
                <a:cs typeface="Arial"/>
              </a:rPr>
              <a:t>Using the accumulation of information collected across each workstream, the Foundation Tenant will be created with ISU’s preliminary configurations and a subset of the university’s data.</a:t>
            </a:r>
          </a:p>
          <a:p>
            <a:pPr marL="0" indent="0">
              <a:buNone/>
            </a:pPr>
            <a:r>
              <a:rPr lang="en-US" sz="1200" dirty="0">
                <a:latin typeface="Arial"/>
                <a:cs typeface="Arial"/>
              </a:rPr>
              <a:t> </a:t>
            </a:r>
          </a:p>
        </p:txBody>
      </p:sp>
    </p:spTree>
    <p:extLst>
      <p:ext uri="{BB962C8B-B14F-4D97-AF65-F5344CB8AC3E}">
        <p14:creationId xmlns:p14="http://schemas.microsoft.com/office/powerpoint/2010/main" val="335077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FCFB-98E7-4668-B6FA-65A10AF57B82}"/>
              </a:ext>
            </a:extLst>
          </p:cNvPr>
          <p:cNvSpPr>
            <a:spLocks noGrp="1"/>
          </p:cNvSpPr>
          <p:nvPr>
            <p:ph type="ctrTitle"/>
          </p:nvPr>
        </p:nvSpPr>
        <p:spPr>
          <a:xfrm>
            <a:off x="629243" y="545618"/>
            <a:ext cx="6859509" cy="4887329"/>
          </a:xfrm>
        </p:spPr>
        <p:txBody>
          <a:bodyPr>
            <a:normAutofit/>
          </a:bodyPr>
          <a:lstStyle/>
          <a:p>
            <a:br>
              <a:rPr lang="en-US" dirty="0">
                <a:latin typeface="Arial Black"/>
              </a:rPr>
            </a:br>
            <a:r>
              <a:rPr lang="en-US" dirty="0">
                <a:latin typeface="Arial Black"/>
              </a:rPr>
              <a:t>Thank you!</a:t>
            </a:r>
            <a:br>
              <a:rPr lang="en-US" dirty="0">
                <a:latin typeface="Arial Black"/>
              </a:rPr>
            </a:br>
            <a:br>
              <a:rPr lang="en-US" dirty="0">
                <a:latin typeface="Arial Black"/>
              </a:rPr>
            </a:br>
            <a:r>
              <a:rPr lang="en-US" dirty="0">
                <a:solidFill>
                  <a:srgbClr val="F1BE48"/>
                </a:solidFill>
                <a:latin typeface="Arial Black"/>
              </a:rPr>
              <a:t>Discussion </a:t>
            </a:r>
            <a:br>
              <a:rPr lang="en-US" dirty="0">
                <a:solidFill>
                  <a:srgbClr val="F1BE48"/>
                </a:solidFill>
                <a:latin typeface="Arial Black"/>
              </a:rPr>
            </a:br>
            <a:r>
              <a:rPr lang="en-US" dirty="0">
                <a:solidFill>
                  <a:srgbClr val="F1BE48"/>
                </a:solidFill>
                <a:latin typeface="Arial Black"/>
              </a:rPr>
              <a:t>and Questions</a:t>
            </a:r>
            <a:endParaRPr lang="en-US" dirty="0">
              <a:latin typeface="Arial Black"/>
            </a:endParaRPr>
          </a:p>
        </p:txBody>
      </p:sp>
    </p:spTree>
    <p:extLst>
      <p:ext uri="{BB962C8B-B14F-4D97-AF65-F5344CB8AC3E}">
        <p14:creationId xmlns:p14="http://schemas.microsoft.com/office/powerpoint/2010/main" val="206240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E53E-9BF6-46F2-8954-49DFD025A67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292DB11-DE5A-4687-87B7-FD2B5BC90DF8}"/>
              </a:ext>
            </a:extLst>
          </p:cNvPr>
          <p:cNvSpPr>
            <a:spLocks noGrp="1"/>
          </p:cNvSpPr>
          <p:nvPr>
            <p:ph sz="half" idx="1"/>
          </p:nvPr>
        </p:nvSpPr>
        <p:spPr>
          <a:xfrm>
            <a:off x="735842" y="1645042"/>
            <a:ext cx="6259701" cy="4920970"/>
          </a:xfrm>
        </p:spPr>
        <p:txBody>
          <a:bodyPr vert="horz" lIns="91440" tIns="45720" rIns="91440" bIns="45720" rtlCol="0" anchor="t">
            <a:normAutofit/>
          </a:bodyPr>
          <a:lstStyle/>
          <a:p>
            <a:r>
              <a:rPr lang="en-US" dirty="0">
                <a:latin typeface="Arial"/>
                <a:cs typeface="Arial"/>
              </a:rPr>
              <a:t>Current SIS</a:t>
            </a:r>
          </a:p>
          <a:p>
            <a:r>
              <a:rPr lang="en-US" dirty="0">
                <a:latin typeface="Arial"/>
                <a:cs typeface="Arial"/>
              </a:rPr>
              <a:t>Workday Student Evaluation Process</a:t>
            </a:r>
          </a:p>
          <a:p>
            <a:r>
              <a:rPr lang="en-US" dirty="0">
                <a:latin typeface="Arial"/>
                <a:cs typeface="Arial"/>
              </a:rPr>
              <a:t>Timeline </a:t>
            </a:r>
          </a:p>
          <a:p>
            <a:r>
              <a:rPr lang="en-US" dirty="0">
                <a:latin typeface="Arial"/>
                <a:cs typeface="Arial"/>
              </a:rPr>
              <a:t>Plan and Communicate</a:t>
            </a:r>
            <a:endParaRPr lang="en-US" dirty="0"/>
          </a:p>
          <a:p>
            <a:r>
              <a:rPr lang="en-US" dirty="0">
                <a:latin typeface="Arial"/>
                <a:cs typeface="Arial"/>
              </a:rPr>
              <a:t>Governance</a:t>
            </a:r>
          </a:p>
          <a:p>
            <a:r>
              <a:rPr lang="en-US" dirty="0">
                <a:latin typeface="Arial"/>
                <a:cs typeface="Arial"/>
              </a:rPr>
              <a:t>Next steps</a:t>
            </a:r>
          </a:p>
          <a:p>
            <a:endParaRPr lang="en-US" dirty="0"/>
          </a:p>
          <a:p>
            <a:endParaRPr lang="en-US" dirty="0"/>
          </a:p>
        </p:txBody>
      </p:sp>
    </p:spTree>
    <p:extLst>
      <p:ext uri="{BB962C8B-B14F-4D97-AF65-F5344CB8AC3E}">
        <p14:creationId xmlns:p14="http://schemas.microsoft.com/office/powerpoint/2010/main" val="29124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35055" y="1523419"/>
            <a:ext cx="1887450" cy="619166"/>
          </a:xfrm>
          <a:prstGeom prst="rect">
            <a:avLst/>
          </a:prstGeom>
        </p:spPr>
      </p:pic>
      <p:sp>
        <p:nvSpPr>
          <p:cNvPr id="4" name="Text Placeholder 3"/>
          <p:cNvSpPr>
            <a:spLocks noGrp="1"/>
          </p:cNvSpPr>
          <p:nvPr>
            <p:ph type="body" sz="half" idx="2"/>
          </p:nvPr>
        </p:nvSpPr>
        <p:spPr>
          <a:xfrm>
            <a:off x="513967" y="1630212"/>
            <a:ext cx="3555113" cy="4605428"/>
          </a:xfrm>
        </p:spPr>
        <p:txBody>
          <a:bodyPr vert="horz" lIns="91440" tIns="45720" rIns="91440" bIns="45720" rtlCol="0" anchor="t">
            <a:normAutofit/>
          </a:bodyPr>
          <a:lstStyle/>
          <a:p>
            <a:r>
              <a:rPr lang="en-US" sz="2400" b="1" dirty="0">
                <a:latin typeface="Arial"/>
                <a:cs typeface="Arial"/>
              </a:rPr>
              <a:t>ADIN</a:t>
            </a:r>
            <a:r>
              <a:rPr lang="en-US" sz="2400" dirty="0">
                <a:latin typeface="Arial"/>
                <a:cs typeface="Arial"/>
              </a:rPr>
              <a:t> and</a:t>
            </a:r>
            <a:endParaRPr lang="en-US" dirty="0"/>
          </a:p>
          <a:p>
            <a:pPr marL="285750" indent="-285750">
              <a:buFont typeface="Arial" panose="020B0604020202020204" pitchFamily="34" charset="0"/>
              <a:buChar char="•"/>
            </a:pPr>
            <a:r>
              <a:rPr lang="en-US" sz="2600" dirty="0">
                <a:latin typeface="Arial"/>
                <a:cs typeface="Arial"/>
              </a:rPr>
              <a:t>Used by students, faculty, advisers, and staff</a:t>
            </a:r>
          </a:p>
          <a:p>
            <a:pPr marL="285750" indent="-285750">
              <a:buFont typeface="Arial" panose="020B0604020202020204" pitchFamily="34" charset="0"/>
              <a:buChar char="•"/>
            </a:pPr>
            <a:r>
              <a:rPr lang="en-US" sz="2600" dirty="0">
                <a:latin typeface="Arial"/>
                <a:cs typeface="Arial"/>
              </a:rPr>
              <a:t>Aging technology</a:t>
            </a:r>
            <a:endParaRPr lang="en-US" sz="2600"/>
          </a:p>
          <a:p>
            <a:pPr marL="285750" indent="-285750">
              <a:buFont typeface="Arial" panose="020B0604020202020204" pitchFamily="34" charset="0"/>
              <a:buChar char="•"/>
            </a:pPr>
            <a:r>
              <a:rPr lang="en-US" sz="2600" dirty="0">
                <a:latin typeface="Arial"/>
                <a:cs typeface="Arial"/>
              </a:rPr>
              <a:t>Multiple/disparate systems</a:t>
            </a:r>
          </a:p>
          <a:p>
            <a:pPr marL="285750" indent="-285750">
              <a:buFont typeface="Arial" panose="020B0604020202020204" pitchFamily="34" charset="0"/>
              <a:buChar char="•"/>
            </a:pPr>
            <a:r>
              <a:rPr lang="en-US" sz="2600" dirty="0">
                <a:latin typeface="Arial"/>
                <a:cs typeface="Arial"/>
              </a:rPr>
              <a:t>Complex data management model that is supplemented with Excel &amp; Access </a:t>
            </a:r>
            <a:endParaRPr lang="en-US" sz="2600"/>
          </a:p>
          <a:p>
            <a:endParaRPr lang="en-US" sz="2000" dirty="0"/>
          </a:p>
        </p:txBody>
      </p:sp>
      <p:sp>
        <p:nvSpPr>
          <p:cNvPr id="2" name="Title 1"/>
          <p:cNvSpPr>
            <a:spLocks noGrp="1"/>
          </p:cNvSpPr>
          <p:nvPr>
            <p:ph type="title"/>
          </p:nvPr>
        </p:nvSpPr>
        <p:spPr>
          <a:xfrm>
            <a:off x="513967" y="402020"/>
            <a:ext cx="3479622" cy="814619"/>
          </a:xfrm>
        </p:spPr>
        <p:txBody>
          <a:bodyPr>
            <a:noAutofit/>
          </a:bodyPr>
          <a:lstStyle/>
          <a:p>
            <a:r>
              <a:rPr lang="en-US" sz="4000" dirty="0">
                <a:latin typeface="Arial Black"/>
              </a:rPr>
              <a:t>Current SIS</a:t>
            </a:r>
          </a:p>
        </p:txBody>
      </p:sp>
      <p:pic>
        <p:nvPicPr>
          <p:cNvPr id="5" name="Picture Placeholder 4"/>
          <p:cNvPicPr>
            <a:picLocks noGrp="1" noChangeAspect="1"/>
          </p:cNvPicPr>
          <p:nvPr>
            <p:ph type="pic" idx="1"/>
          </p:nvPr>
        </p:nvPicPr>
        <p:blipFill>
          <a:blip r:embed="rId4"/>
          <a:srcRect l="379" r="379"/>
          <a:stretch>
            <a:fillRect/>
          </a:stretch>
        </p:blipFill>
        <p:spPr>
          <a:xfrm>
            <a:off x="4193628" y="457200"/>
            <a:ext cx="7549483" cy="5961140"/>
          </a:xfrm>
          <a:prstGeom prst="rect">
            <a:avLst/>
          </a:prstGeom>
        </p:spPr>
      </p:pic>
      <p:sp>
        <p:nvSpPr>
          <p:cNvPr id="3" name="Rectangle 2"/>
          <p:cNvSpPr/>
          <p:nvPr/>
        </p:nvSpPr>
        <p:spPr>
          <a:xfrm>
            <a:off x="6873948" y="4904095"/>
            <a:ext cx="866553" cy="318447"/>
          </a:xfrm>
          <a:prstGeom prst="rect">
            <a:avLst/>
          </a:prstGeom>
          <a:solidFill>
            <a:srgbClr val="4F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2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B78A-2B12-4AD7-8617-6DF3F3BFD7AD}"/>
              </a:ext>
            </a:extLst>
          </p:cNvPr>
          <p:cNvSpPr>
            <a:spLocks noGrp="1"/>
          </p:cNvSpPr>
          <p:nvPr>
            <p:ph type="title"/>
          </p:nvPr>
        </p:nvSpPr>
        <p:spPr>
          <a:xfrm>
            <a:off x="320431" y="365125"/>
            <a:ext cx="11033369" cy="1345101"/>
          </a:xfrm>
        </p:spPr>
        <p:txBody>
          <a:bodyPr/>
          <a:lstStyle/>
          <a:p>
            <a:r>
              <a:rPr lang="en-US" dirty="0">
                <a:latin typeface="Arial Black"/>
              </a:rPr>
              <a:t>Due Diligence</a:t>
            </a:r>
          </a:p>
        </p:txBody>
      </p:sp>
      <p:sp>
        <p:nvSpPr>
          <p:cNvPr id="3" name="Content Placeholder 2">
            <a:extLst>
              <a:ext uri="{FF2B5EF4-FFF2-40B4-BE49-F238E27FC236}">
                <a16:creationId xmlns:a16="http://schemas.microsoft.com/office/drawing/2014/main" id="{FE9E98B3-725C-45E3-A9F3-7C7C80BB789D}"/>
              </a:ext>
            </a:extLst>
          </p:cNvPr>
          <p:cNvSpPr>
            <a:spLocks noGrp="1"/>
          </p:cNvSpPr>
          <p:nvPr>
            <p:ph sz="half" idx="1"/>
          </p:nvPr>
        </p:nvSpPr>
        <p:spPr>
          <a:xfrm>
            <a:off x="317810" y="1603439"/>
            <a:ext cx="5221930" cy="4889011"/>
          </a:xfrm>
        </p:spPr>
        <p:txBody>
          <a:bodyPr vert="horz" lIns="91440" tIns="45720" rIns="91440" bIns="45720" rtlCol="0" anchor="t">
            <a:normAutofit/>
          </a:bodyPr>
          <a:lstStyle/>
          <a:p>
            <a:pPr marL="0" indent="0">
              <a:buNone/>
            </a:pPr>
            <a:r>
              <a:rPr lang="en-US" sz="2600" b="1" dirty="0">
                <a:solidFill>
                  <a:srgbClr val="AF1F25"/>
                </a:solidFill>
              </a:rPr>
              <a:t>Benefits of Workday</a:t>
            </a:r>
          </a:p>
          <a:p>
            <a:pPr marL="0" indent="0">
              <a:buNone/>
            </a:pPr>
            <a:r>
              <a:rPr lang="en-US" sz="2600" dirty="0"/>
              <a:t>Cloud based, powerful, robust, and adaptable </a:t>
            </a:r>
          </a:p>
          <a:p>
            <a:pPr marL="0" indent="0">
              <a:buNone/>
            </a:pPr>
            <a:endParaRPr lang="en-US" sz="2600" dirty="0"/>
          </a:p>
          <a:p>
            <a:pPr marL="0" indent="0">
              <a:buNone/>
            </a:pPr>
            <a:endParaRPr lang="en-US" sz="2600" dirty="0"/>
          </a:p>
          <a:p>
            <a:pPr marL="0" indent="0">
              <a:buNone/>
            </a:pPr>
            <a:r>
              <a:rPr lang="en-US" sz="2600" b="1" dirty="0">
                <a:solidFill>
                  <a:srgbClr val="AF1F25"/>
                </a:solidFill>
              </a:rPr>
              <a:t>Risks (of maintain current state)</a:t>
            </a:r>
          </a:p>
          <a:p>
            <a:pPr marL="0" indent="0">
              <a:buNone/>
            </a:pPr>
            <a:r>
              <a:rPr lang="en-US" sz="2600" dirty="0"/>
              <a:t>On site, outdated, restrictive and fragile</a:t>
            </a:r>
          </a:p>
        </p:txBody>
      </p:sp>
      <p:sp>
        <p:nvSpPr>
          <p:cNvPr id="4" name="Content Placeholder 3">
            <a:extLst>
              <a:ext uri="{FF2B5EF4-FFF2-40B4-BE49-F238E27FC236}">
                <a16:creationId xmlns:a16="http://schemas.microsoft.com/office/drawing/2014/main" id="{E69D540F-E907-4900-836B-D3F80995FFCF}"/>
              </a:ext>
            </a:extLst>
          </p:cNvPr>
          <p:cNvSpPr>
            <a:spLocks noGrp="1"/>
          </p:cNvSpPr>
          <p:nvPr>
            <p:ph sz="half" idx="2"/>
          </p:nvPr>
        </p:nvSpPr>
        <p:spPr>
          <a:xfrm>
            <a:off x="5943600" y="1603439"/>
            <a:ext cx="6248400" cy="4789063"/>
          </a:xfrm>
        </p:spPr>
        <p:txBody>
          <a:bodyPr vert="horz" lIns="91440" tIns="45720" rIns="91440" bIns="45720" rtlCol="0" anchor="t">
            <a:normAutofit/>
          </a:bodyPr>
          <a:lstStyle/>
          <a:p>
            <a:pPr marL="0" indent="0">
              <a:buNone/>
            </a:pPr>
            <a:r>
              <a:rPr lang="en-US" sz="2600" b="1" dirty="0">
                <a:solidFill>
                  <a:srgbClr val="AF1F25"/>
                </a:solidFill>
                <a:latin typeface="Arial Black"/>
                <a:cs typeface="Arial"/>
              </a:rPr>
              <a:t>Readiness Assessment Complete</a:t>
            </a:r>
          </a:p>
          <a:p>
            <a:pPr marL="0" indent="0">
              <a:buNone/>
            </a:pPr>
            <a:endParaRPr lang="en-US" sz="2600" b="1" dirty="0">
              <a:solidFill>
                <a:srgbClr val="AF1F25"/>
              </a:solidFill>
              <a:latin typeface="Arial Black"/>
              <a:cs typeface="Arial"/>
            </a:endParaRPr>
          </a:p>
          <a:p>
            <a:pPr marL="0" indent="0">
              <a:buNone/>
            </a:pPr>
            <a:r>
              <a:rPr lang="en-US" sz="2600" b="1" dirty="0">
                <a:solidFill>
                  <a:srgbClr val="AF1F25"/>
                </a:solidFill>
                <a:latin typeface="Arial Black"/>
                <a:cs typeface="Arial"/>
              </a:rPr>
              <a:t>Step 1:</a:t>
            </a:r>
            <a:r>
              <a:rPr lang="en-US" sz="2600" b="1" dirty="0">
                <a:solidFill>
                  <a:srgbClr val="C00000"/>
                </a:solidFill>
                <a:latin typeface="Arial Black"/>
                <a:cs typeface="Arial"/>
              </a:rPr>
              <a:t> </a:t>
            </a:r>
            <a:r>
              <a:rPr lang="en-US" sz="2600" b="1" dirty="0">
                <a:latin typeface="Arial"/>
                <a:cs typeface="Arial"/>
              </a:rPr>
              <a:t>Fit-Gap Evaluation</a:t>
            </a:r>
          </a:p>
          <a:p>
            <a:pPr marL="914400" lvl="2" indent="0">
              <a:buNone/>
            </a:pPr>
            <a:endParaRPr lang="en-US" sz="2400" dirty="0">
              <a:latin typeface="Arial"/>
              <a:cs typeface="Arial"/>
            </a:endParaRPr>
          </a:p>
          <a:p>
            <a:pPr marL="0" indent="0">
              <a:buNone/>
            </a:pPr>
            <a:r>
              <a:rPr lang="en-US" sz="2600" b="1" dirty="0">
                <a:solidFill>
                  <a:srgbClr val="AF1F25"/>
                </a:solidFill>
                <a:latin typeface="Arial Black"/>
                <a:cs typeface="Arial"/>
              </a:rPr>
              <a:t>Step 2:</a:t>
            </a:r>
            <a:r>
              <a:rPr lang="en-US" sz="2600" b="1" dirty="0">
                <a:latin typeface="Arial"/>
                <a:cs typeface="Arial"/>
              </a:rPr>
              <a:t> Demonstrations by WD</a:t>
            </a:r>
          </a:p>
          <a:p>
            <a:pPr marL="0" indent="0">
              <a:buNone/>
            </a:pPr>
            <a:endParaRPr lang="en-US" sz="2600" b="1" dirty="0">
              <a:solidFill>
                <a:srgbClr val="AF1F25"/>
              </a:solidFill>
              <a:latin typeface="Arial Black"/>
              <a:cs typeface="Arial"/>
            </a:endParaRPr>
          </a:p>
          <a:p>
            <a:pPr marL="0" indent="0">
              <a:buNone/>
            </a:pPr>
            <a:r>
              <a:rPr lang="en-US" sz="2600" b="1" dirty="0">
                <a:solidFill>
                  <a:srgbClr val="AF1F25"/>
                </a:solidFill>
                <a:latin typeface="Arial Black"/>
                <a:cs typeface="Arial"/>
              </a:rPr>
              <a:t>Step 3:</a:t>
            </a:r>
            <a:r>
              <a:rPr lang="en-US" sz="2600" dirty="0">
                <a:solidFill>
                  <a:srgbClr val="AF1F25"/>
                </a:solidFill>
                <a:latin typeface="Arial"/>
                <a:cs typeface="Arial"/>
              </a:rPr>
              <a:t> </a:t>
            </a:r>
            <a:r>
              <a:rPr lang="en-US" sz="2600" b="1" dirty="0">
                <a:solidFill>
                  <a:srgbClr val="000000"/>
                </a:solidFill>
                <a:latin typeface="Arial"/>
                <a:cs typeface="Arial"/>
              </a:rPr>
              <a:t>Virtual Site Visits</a:t>
            </a:r>
            <a:br>
              <a:rPr lang="en-US" sz="2400" dirty="0">
                <a:latin typeface="Arial"/>
                <a:cs typeface="Arial"/>
              </a:rPr>
            </a:br>
            <a:endParaRPr lang="en-US" sz="2400" dirty="0">
              <a:latin typeface="Arial"/>
              <a:cs typeface="Arial"/>
            </a:endParaRPr>
          </a:p>
          <a:p>
            <a:pPr marL="0" indent="0">
              <a:buNone/>
            </a:pPr>
            <a:r>
              <a:rPr lang="en-US" sz="2600" b="1" dirty="0">
                <a:solidFill>
                  <a:srgbClr val="AF1F25"/>
                </a:solidFill>
                <a:latin typeface="Arial Black"/>
                <a:cs typeface="Arial"/>
              </a:rPr>
              <a:t>Step 4:</a:t>
            </a:r>
            <a:r>
              <a:rPr lang="en-US" sz="2600" b="1" dirty="0">
                <a:solidFill>
                  <a:srgbClr val="C00000"/>
                </a:solidFill>
                <a:latin typeface="Arial Black"/>
                <a:cs typeface="Arial"/>
              </a:rPr>
              <a:t> </a:t>
            </a:r>
            <a:r>
              <a:rPr lang="en-US" sz="2600" b="1" dirty="0">
                <a:solidFill>
                  <a:srgbClr val="000000"/>
                </a:solidFill>
                <a:latin typeface="Arial"/>
                <a:cs typeface="Arial"/>
              </a:rPr>
              <a:t>Develop a Business</a:t>
            </a:r>
            <a:r>
              <a:rPr lang="en-US" sz="2600" b="1" dirty="0">
                <a:latin typeface="Arial"/>
                <a:cs typeface="Arial"/>
              </a:rPr>
              <a:t> Case</a:t>
            </a:r>
          </a:p>
          <a:p>
            <a:pPr marL="457200" lvl="1" indent="0">
              <a:buNone/>
            </a:pPr>
            <a:endParaRPr lang="en-US" dirty="0"/>
          </a:p>
        </p:txBody>
      </p:sp>
    </p:spTree>
    <p:extLst>
      <p:ext uri="{BB962C8B-B14F-4D97-AF65-F5344CB8AC3E}">
        <p14:creationId xmlns:p14="http://schemas.microsoft.com/office/powerpoint/2010/main" val="352428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8ECD6DE-1F59-4278-BACE-76BD319D1F81}"/>
              </a:ext>
            </a:extLst>
          </p:cNvPr>
          <p:cNvSpPr/>
          <p:nvPr/>
        </p:nvSpPr>
        <p:spPr>
          <a:xfrm>
            <a:off x="4875458" y="493959"/>
            <a:ext cx="7037114" cy="5501192"/>
          </a:xfrm>
          <a:prstGeom prst="rect">
            <a:avLst/>
          </a:prstGeom>
          <a:solidFill>
            <a:schemeClr val="bg1">
              <a:lumMod val="95000"/>
            </a:schemeClr>
          </a:solidFill>
          <a:ln w="28575">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F1992BC-F8BE-409E-83DF-E402E231CF92}"/>
              </a:ext>
            </a:extLst>
          </p:cNvPr>
          <p:cNvSpPr/>
          <p:nvPr/>
        </p:nvSpPr>
        <p:spPr>
          <a:xfrm>
            <a:off x="2652771" y="3194519"/>
            <a:ext cx="2213538" cy="4726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AF1F25"/>
              </a:solidFill>
              <a:cs typeface="Calibri"/>
            </a:endParaRPr>
          </a:p>
        </p:txBody>
      </p:sp>
      <p:sp>
        <p:nvSpPr>
          <p:cNvPr id="10" name="Arrow: Right 9">
            <a:extLst>
              <a:ext uri="{FF2B5EF4-FFF2-40B4-BE49-F238E27FC236}">
                <a16:creationId xmlns:a16="http://schemas.microsoft.com/office/drawing/2014/main" id="{8DC31D76-AF55-4A63-B2D5-E801E0615A5B}"/>
              </a:ext>
            </a:extLst>
          </p:cNvPr>
          <p:cNvSpPr/>
          <p:nvPr/>
        </p:nvSpPr>
        <p:spPr>
          <a:xfrm>
            <a:off x="4926718" y="3175229"/>
            <a:ext cx="3128913" cy="443697"/>
          </a:xfrm>
          <a:prstGeom prst="rightArrow">
            <a:avLst/>
          </a:prstGeom>
          <a:solidFill>
            <a:srgbClr val="CAC7A7"/>
          </a:solidFill>
          <a:ln>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AF1F25"/>
              </a:solidFill>
              <a:cs typeface="Calibri"/>
            </a:endParaRPr>
          </a:p>
        </p:txBody>
      </p:sp>
      <p:sp>
        <p:nvSpPr>
          <p:cNvPr id="2" name="Title 1"/>
          <p:cNvSpPr>
            <a:spLocks noGrp="1"/>
          </p:cNvSpPr>
          <p:nvPr>
            <p:ph type="title"/>
          </p:nvPr>
        </p:nvSpPr>
        <p:spPr>
          <a:xfrm>
            <a:off x="221043" y="365125"/>
            <a:ext cx="4400150" cy="800433"/>
          </a:xfrm>
        </p:spPr>
        <p:txBody>
          <a:bodyPr>
            <a:normAutofit/>
          </a:bodyPr>
          <a:lstStyle/>
          <a:p>
            <a:r>
              <a:rPr lang="en-US" dirty="0"/>
              <a:t>Timeline</a:t>
            </a:r>
            <a:endParaRPr lang="en-US" sz="1600" b="0" i="1" dirty="0">
              <a:solidFill>
                <a:schemeClr val="tx1"/>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CEE251E-EE7D-4E94-A909-733E2EED8D26}"/>
              </a:ext>
            </a:extLst>
          </p:cNvPr>
          <p:cNvSpPr/>
          <p:nvPr/>
        </p:nvSpPr>
        <p:spPr>
          <a:xfrm>
            <a:off x="270987" y="3188223"/>
            <a:ext cx="2372021" cy="478930"/>
          </a:xfrm>
          <a:prstGeom prst="rightArrow">
            <a:avLst/>
          </a:prstGeom>
          <a:solidFill>
            <a:srgbClr val="AF1F25"/>
          </a:solidFill>
          <a:ln>
            <a:solidFill>
              <a:srgbClr val="AF1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1" name="Arrow: Right 10">
            <a:extLst>
              <a:ext uri="{FF2B5EF4-FFF2-40B4-BE49-F238E27FC236}">
                <a16:creationId xmlns:a16="http://schemas.microsoft.com/office/drawing/2014/main" id="{36553EE7-8677-480E-B318-F5A053B0054A}"/>
              </a:ext>
            </a:extLst>
          </p:cNvPr>
          <p:cNvSpPr/>
          <p:nvPr/>
        </p:nvSpPr>
        <p:spPr>
          <a:xfrm>
            <a:off x="8054694" y="3165583"/>
            <a:ext cx="2964940" cy="414760"/>
          </a:xfrm>
          <a:prstGeom prst="rightArrow">
            <a:avLst/>
          </a:prstGeom>
          <a:solidFill>
            <a:srgbClr val="707372"/>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p:txBody>
      </p:sp>
      <p:sp>
        <p:nvSpPr>
          <p:cNvPr id="12" name="Oval 11">
            <a:extLst>
              <a:ext uri="{FF2B5EF4-FFF2-40B4-BE49-F238E27FC236}">
                <a16:creationId xmlns:a16="http://schemas.microsoft.com/office/drawing/2014/main" id="{C8F73195-C332-4E1C-B098-0EEBD826FAD9}"/>
              </a:ext>
            </a:extLst>
          </p:cNvPr>
          <p:cNvSpPr/>
          <p:nvPr/>
        </p:nvSpPr>
        <p:spPr>
          <a:xfrm>
            <a:off x="6256786" y="3193647"/>
            <a:ext cx="424405" cy="385823"/>
          </a:xfrm>
          <a:prstGeom prst="ellipse">
            <a:avLst/>
          </a:prstGeom>
          <a:solidFill>
            <a:srgbClr val="C00000"/>
          </a:solidFill>
          <a:ln>
            <a:solidFill>
              <a:srgbClr val="AF1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AAEBA5F-A230-4BD4-BDC2-CF1AFA775EB2}"/>
              </a:ext>
            </a:extLst>
          </p:cNvPr>
          <p:cNvSpPr/>
          <p:nvPr/>
        </p:nvSpPr>
        <p:spPr>
          <a:xfrm rot="16200000">
            <a:off x="6199997" y="2871594"/>
            <a:ext cx="520862" cy="308659"/>
          </a:xfrm>
          <a:prstGeom prst="rightArrow">
            <a:avLst/>
          </a:prstGeom>
          <a:solidFill>
            <a:srgbClr val="C00000"/>
          </a:solidFill>
          <a:ln>
            <a:solidFill>
              <a:srgbClr val="AF1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58550-214C-42C5-9850-1AE3F9F696E8}"/>
              </a:ext>
            </a:extLst>
          </p:cNvPr>
          <p:cNvSpPr txBox="1"/>
          <p:nvPr/>
        </p:nvSpPr>
        <p:spPr>
          <a:xfrm>
            <a:off x="5125964" y="684310"/>
            <a:ext cx="1932972" cy="2062103"/>
          </a:xfrm>
          <a:prstGeom prst="rect">
            <a:avLst/>
          </a:prstGeom>
          <a:solidFill>
            <a:schemeClr val="bg1"/>
          </a:solidFill>
          <a:ln w="28575">
            <a:solidFill>
              <a:srgbClr val="AF1F2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7372"/>
                </a:solidFill>
                <a:latin typeface="Arial"/>
                <a:cs typeface="Arial"/>
              </a:rPr>
              <a:t>June 2023: </a:t>
            </a:r>
            <a:endParaRPr lang="en-US" sz="1600" dirty="0">
              <a:solidFill>
                <a:srgbClr val="707372"/>
              </a:solidFill>
              <a:cs typeface="Calibri"/>
            </a:endParaRPr>
          </a:p>
          <a:p>
            <a:pPr marL="171450" indent="-171450">
              <a:buFont typeface="Arial"/>
              <a:buChar char="•"/>
            </a:pPr>
            <a:r>
              <a:rPr lang="en-US" sz="1400" dirty="0">
                <a:latin typeface="Arial"/>
                <a:cs typeface="Arial"/>
              </a:rPr>
              <a:t>Recruiting &amp; Admissions</a:t>
            </a:r>
            <a:endParaRPr lang="en-US" sz="1400" dirty="0">
              <a:latin typeface="Calibri" panose="020F0502020204030204"/>
              <a:cs typeface="Calibri" panose="020F0502020204030204"/>
            </a:endParaRPr>
          </a:p>
          <a:p>
            <a:pPr marL="171450" indent="-171450">
              <a:buFont typeface="Arial"/>
              <a:buChar char="•"/>
            </a:pPr>
            <a:r>
              <a:rPr lang="en-US" sz="1400" dirty="0">
                <a:latin typeface="Arial"/>
                <a:cs typeface="Arial"/>
              </a:rPr>
              <a:t>Application Fees &amp; Tuition Deposits</a:t>
            </a:r>
          </a:p>
          <a:p>
            <a:pPr marL="171450" indent="-171450">
              <a:buFont typeface="Arial"/>
              <a:buChar char="•"/>
            </a:pPr>
            <a:r>
              <a:rPr lang="en-US" sz="1400" dirty="0">
                <a:latin typeface="Arial"/>
                <a:cs typeface="Arial"/>
              </a:rPr>
              <a:t>Academic Calendar</a:t>
            </a:r>
          </a:p>
          <a:p>
            <a:pPr marL="171450" indent="-171450">
              <a:buFont typeface="Arial"/>
              <a:buChar char="•"/>
            </a:pPr>
            <a:r>
              <a:rPr lang="en-US" sz="1400" dirty="0">
                <a:latin typeface="Arial"/>
                <a:cs typeface="Arial"/>
              </a:rPr>
              <a:t>Academic Units</a:t>
            </a:r>
          </a:p>
          <a:p>
            <a:pPr marL="171450" indent="-171450">
              <a:buFont typeface="Arial"/>
              <a:buChar char="•"/>
            </a:pPr>
            <a:r>
              <a:rPr lang="en-US" sz="1400" dirty="0">
                <a:latin typeface="Arial"/>
                <a:cs typeface="Arial"/>
              </a:rPr>
              <a:t>Programs of Study</a:t>
            </a:r>
          </a:p>
          <a:p>
            <a:pPr marL="171450" indent="-171450">
              <a:buFont typeface="Arial"/>
              <a:buChar char="•"/>
            </a:pPr>
            <a:r>
              <a:rPr lang="en-US" sz="1400" dirty="0">
                <a:latin typeface="Arial"/>
                <a:cs typeface="Arial"/>
              </a:rPr>
              <a:t>Student Core</a:t>
            </a:r>
          </a:p>
        </p:txBody>
      </p:sp>
      <p:sp>
        <p:nvSpPr>
          <p:cNvPr id="16" name="Oval 15">
            <a:extLst>
              <a:ext uri="{FF2B5EF4-FFF2-40B4-BE49-F238E27FC236}">
                <a16:creationId xmlns:a16="http://schemas.microsoft.com/office/drawing/2014/main" id="{B597B722-65C7-4321-9CC1-8D5490709C62}"/>
              </a:ext>
            </a:extLst>
          </p:cNvPr>
          <p:cNvSpPr/>
          <p:nvPr/>
        </p:nvSpPr>
        <p:spPr>
          <a:xfrm>
            <a:off x="6967464" y="3193646"/>
            <a:ext cx="424405" cy="3858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F032AD3-4410-4246-8C79-5EF9A3F275B6}"/>
              </a:ext>
            </a:extLst>
          </p:cNvPr>
          <p:cNvSpPr/>
          <p:nvPr/>
        </p:nvSpPr>
        <p:spPr>
          <a:xfrm rot="5400000">
            <a:off x="6892323" y="3718127"/>
            <a:ext cx="578735" cy="3086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CA3CED-BFF4-4B22-A7D9-917FD5F7DDD4}"/>
              </a:ext>
            </a:extLst>
          </p:cNvPr>
          <p:cNvSpPr txBox="1"/>
          <p:nvPr/>
        </p:nvSpPr>
        <p:spPr>
          <a:xfrm>
            <a:off x="6373322" y="4163815"/>
            <a:ext cx="1932972" cy="1200329"/>
          </a:xfrm>
          <a:prstGeom prst="rect">
            <a:avLst/>
          </a:prstGeom>
          <a:solidFill>
            <a:schemeClr val="bg1"/>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AF1F25"/>
                </a:solidFill>
                <a:latin typeface="Arial"/>
                <a:cs typeface="Arial"/>
              </a:rPr>
              <a:t>September 2023: </a:t>
            </a:r>
            <a:endParaRPr lang="en-US" sz="1600" dirty="0">
              <a:solidFill>
                <a:srgbClr val="AF1F25"/>
              </a:solidFill>
              <a:cs typeface="Calibri"/>
            </a:endParaRPr>
          </a:p>
          <a:p>
            <a:pPr marL="171450" indent="-171450">
              <a:buFont typeface="Arial"/>
              <a:buChar char="•"/>
            </a:pPr>
            <a:r>
              <a:rPr lang="en-US" sz="1400" dirty="0">
                <a:latin typeface="Arial"/>
                <a:cs typeface="Arial"/>
              </a:rPr>
              <a:t>New Student Financial Aid</a:t>
            </a:r>
            <a:endParaRPr lang="en-US" sz="1400" dirty="0">
              <a:latin typeface="Calibri" panose="020F0502020204030204"/>
              <a:cs typeface="Calibri" panose="020F0502020204030204"/>
            </a:endParaRPr>
          </a:p>
          <a:p>
            <a:pPr marL="171450" indent="-171450">
              <a:buFont typeface="Arial"/>
              <a:buChar char="•"/>
            </a:pPr>
            <a:r>
              <a:rPr lang="en-US" sz="1400" dirty="0">
                <a:latin typeface="Arial"/>
                <a:cs typeface="Arial"/>
              </a:rPr>
              <a:t>Course Catalog</a:t>
            </a:r>
          </a:p>
          <a:p>
            <a:pPr marL="171450" indent="-171450">
              <a:buFont typeface="Arial"/>
              <a:buChar char="•"/>
            </a:pPr>
            <a:r>
              <a:rPr lang="en-US" sz="1400" dirty="0">
                <a:latin typeface="Arial"/>
                <a:cs typeface="Arial"/>
              </a:rPr>
              <a:t>Class Schedule</a:t>
            </a:r>
          </a:p>
        </p:txBody>
      </p:sp>
      <p:sp>
        <p:nvSpPr>
          <p:cNvPr id="19" name="Oval 18">
            <a:extLst>
              <a:ext uri="{FF2B5EF4-FFF2-40B4-BE49-F238E27FC236}">
                <a16:creationId xmlns:a16="http://schemas.microsoft.com/office/drawing/2014/main" id="{91F8E881-426D-485F-AC4D-48A9BC38ECD0}"/>
              </a:ext>
            </a:extLst>
          </p:cNvPr>
          <p:cNvSpPr/>
          <p:nvPr/>
        </p:nvSpPr>
        <p:spPr>
          <a:xfrm>
            <a:off x="8716273" y="3184000"/>
            <a:ext cx="424405" cy="3858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318FF3C-6942-447C-B126-F40DBDF5A192}"/>
              </a:ext>
            </a:extLst>
          </p:cNvPr>
          <p:cNvSpPr/>
          <p:nvPr/>
        </p:nvSpPr>
        <p:spPr>
          <a:xfrm rot="16200000">
            <a:off x="8674891" y="2837835"/>
            <a:ext cx="491925" cy="3472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69D441-9C65-44C4-9558-45C590D34880}"/>
              </a:ext>
            </a:extLst>
          </p:cNvPr>
          <p:cNvSpPr txBox="1"/>
          <p:nvPr/>
        </p:nvSpPr>
        <p:spPr>
          <a:xfrm>
            <a:off x="7336942" y="686721"/>
            <a:ext cx="1942617" cy="2062103"/>
          </a:xfrm>
          <a:prstGeom prst="rect">
            <a:avLst/>
          </a:prstGeom>
          <a:solidFill>
            <a:schemeClr val="bg1"/>
          </a:solidFill>
          <a:ln w="28575">
            <a:solidFill>
              <a:srgbClr val="AF1F2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7372"/>
                </a:solidFill>
                <a:latin typeface="Arial"/>
                <a:cs typeface="Arial"/>
              </a:rPr>
              <a:t>March 2024: </a:t>
            </a:r>
            <a:endParaRPr lang="en-US" sz="1600">
              <a:solidFill>
                <a:srgbClr val="707372"/>
              </a:solidFill>
              <a:cs typeface="Calibri"/>
            </a:endParaRPr>
          </a:p>
          <a:p>
            <a:pPr marL="171450" indent="-171450">
              <a:buFont typeface="Arial"/>
              <a:buChar char="•"/>
            </a:pPr>
            <a:r>
              <a:rPr lang="en-US" sz="1400">
                <a:latin typeface="Arial"/>
                <a:cs typeface="Arial"/>
              </a:rPr>
              <a:t>Registration &amp; Advising</a:t>
            </a:r>
            <a:endParaRPr lang="en-US" sz="1400">
              <a:latin typeface="Calibri" panose="020F0502020204030204"/>
              <a:cs typeface="Calibri" panose="020F0502020204030204"/>
            </a:endParaRPr>
          </a:p>
          <a:p>
            <a:pPr marL="171450" indent="-171450">
              <a:buFont typeface="Arial"/>
              <a:buChar char="•"/>
            </a:pPr>
            <a:r>
              <a:rPr lang="en-US" sz="1400">
                <a:latin typeface="Arial"/>
                <a:cs typeface="Arial"/>
              </a:rPr>
              <a:t>Tuition &amp; Fee Assessment</a:t>
            </a:r>
            <a:endParaRPr lang="en-US" sz="1400" dirty="0">
              <a:latin typeface="Arial"/>
              <a:cs typeface="Arial"/>
            </a:endParaRPr>
          </a:p>
          <a:p>
            <a:pPr marL="171450" indent="-171450">
              <a:buFont typeface="Arial"/>
              <a:buChar char="•"/>
            </a:pPr>
            <a:r>
              <a:rPr lang="en-US" sz="1400">
                <a:latin typeface="Arial"/>
                <a:cs typeface="Arial"/>
              </a:rPr>
              <a:t>Continuing Student Financial Aid</a:t>
            </a:r>
            <a:endParaRPr lang="en-US" sz="1400" dirty="0">
              <a:latin typeface="Arial"/>
              <a:cs typeface="Arial"/>
            </a:endParaRPr>
          </a:p>
          <a:p>
            <a:pPr marL="171450" indent="-171450">
              <a:buFont typeface="Arial"/>
              <a:buChar char="•"/>
            </a:pPr>
            <a:r>
              <a:rPr lang="en-US" sz="1400">
                <a:latin typeface="Arial"/>
                <a:cs typeface="Arial"/>
              </a:rPr>
              <a:t>Student Record Conversion</a:t>
            </a:r>
            <a:endParaRPr lang="en-US" sz="1400" dirty="0">
              <a:latin typeface="Arial"/>
              <a:cs typeface="Arial"/>
            </a:endParaRPr>
          </a:p>
        </p:txBody>
      </p:sp>
      <p:sp>
        <p:nvSpPr>
          <p:cNvPr id="22" name="TextBox 21">
            <a:extLst>
              <a:ext uri="{FF2B5EF4-FFF2-40B4-BE49-F238E27FC236}">
                <a16:creationId xmlns:a16="http://schemas.microsoft.com/office/drawing/2014/main" id="{E9A96CB2-AC1D-45A8-B6DA-CA5AE64D22AB}"/>
              </a:ext>
            </a:extLst>
          </p:cNvPr>
          <p:cNvSpPr txBox="1"/>
          <p:nvPr/>
        </p:nvSpPr>
        <p:spPr>
          <a:xfrm>
            <a:off x="8825441" y="4112774"/>
            <a:ext cx="1932972" cy="1415772"/>
          </a:xfrm>
          <a:prstGeom prst="rect">
            <a:avLst/>
          </a:prstGeom>
          <a:solidFill>
            <a:schemeClr val="bg1"/>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AF1F25"/>
                </a:solidFill>
                <a:latin typeface="Arial"/>
                <a:cs typeface="Arial"/>
              </a:rPr>
              <a:t>September 2024:</a:t>
            </a:r>
            <a:r>
              <a:rPr lang="en-US" sz="1400" b="1" dirty="0">
                <a:solidFill>
                  <a:srgbClr val="AF1F25"/>
                </a:solidFill>
                <a:latin typeface="Arial"/>
                <a:cs typeface="Arial"/>
              </a:rPr>
              <a:t> </a:t>
            </a:r>
            <a:endParaRPr lang="en-US" sz="1400" dirty="0">
              <a:solidFill>
                <a:srgbClr val="AF1F25"/>
              </a:solidFill>
              <a:cs typeface="Calibri"/>
            </a:endParaRPr>
          </a:p>
          <a:p>
            <a:pPr marL="171450" indent="-171450">
              <a:buFont typeface="Arial"/>
              <a:buChar char="•"/>
            </a:pPr>
            <a:r>
              <a:rPr lang="en-US" sz="1400" dirty="0">
                <a:latin typeface="Arial"/>
                <a:cs typeface="Arial"/>
              </a:rPr>
              <a:t>Financial Aid Distribution</a:t>
            </a:r>
            <a:endParaRPr lang="en-US" sz="1400" dirty="0">
              <a:latin typeface="Calibri" panose="020F0502020204030204"/>
              <a:cs typeface="Calibri" panose="020F0502020204030204"/>
            </a:endParaRPr>
          </a:p>
          <a:p>
            <a:pPr marL="171450" indent="-171450">
              <a:buFont typeface="Arial"/>
              <a:buChar char="•"/>
            </a:pPr>
            <a:r>
              <a:rPr lang="en-US" sz="1400" dirty="0">
                <a:latin typeface="Arial"/>
                <a:cs typeface="Arial"/>
              </a:rPr>
              <a:t>Billing</a:t>
            </a:r>
          </a:p>
          <a:p>
            <a:pPr marL="171450" indent="-171450">
              <a:buFont typeface="Arial"/>
              <a:buChar char="•"/>
            </a:pPr>
            <a:r>
              <a:rPr lang="en-US" sz="1400" dirty="0">
                <a:latin typeface="Arial"/>
                <a:cs typeface="Arial"/>
              </a:rPr>
              <a:t>Payment Processing</a:t>
            </a:r>
          </a:p>
        </p:txBody>
      </p:sp>
      <p:sp>
        <p:nvSpPr>
          <p:cNvPr id="23" name="Oval 22">
            <a:extLst>
              <a:ext uri="{FF2B5EF4-FFF2-40B4-BE49-F238E27FC236}">
                <a16:creationId xmlns:a16="http://schemas.microsoft.com/office/drawing/2014/main" id="{4E804F35-B851-447D-B15B-790784ED498D}"/>
              </a:ext>
            </a:extLst>
          </p:cNvPr>
          <p:cNvSpPr/>
          <p:nvPr/>
        </p:nvSpPr>
        <p:spPr>
          <a:xfrm>
            <a:off x="9799328" y="3183999"/>
            <a:ext cx="424405" cy="3858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6A352D1-ADC7-46ED-822B-6A171144110A}"/>
              </a:ext>
            </a:extLst>
          </p:cNvPr>
          <p:cNvSpPr/>
          <p:nvPr/>
        </p:nvSpPr>
        <p:spPr>
          <a:xfrm rot="5400000">
            <a:off x="9733832" y="3640963"/>
            <a:ext cx="559444" cy="327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BF70FFD-9C2A-42F2-A61D-8B2709D0755C}"/>
              </a:ext>
            </a:extLst>
          </p:cNvPr>
          <p:cNvSpPr/>
          <p:nvPr/>
        </p:nvSpPr>
        <p:spPr>
          <a:xfrm>
            <a:off x="10313534" y="3174354"/>
            <a:ext cx="424405" cy="3858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DCF93169-2714-4661-8243-E7601D975753}"/>
              </a:ext>
            </a:extLst>
          </p:cNvPr>
          <p:cNvSpPr/>
          <p:nvPr/>
        </p:nvSpPr>
        <p:spPr>
          <a:xfrm rot="16200000">
            <a:off x="10267330" y="2861946"/>
            <a:ext cx="511216" cy="318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7FC51BA-9080-442E-ACB0-5A38865B14C4}"/>
              </a:ext>
            </a:extLst>
          </p:cNvPr>
          <p:cNvSpPr txBox="1"/>
          <p:nvPr/>
        </p:nvSpPr>
        <p:spPr>
          <a:xfrm>
            <a:off x="9577795" y="1332303"/>
            <a:ext cx="1932972" cy="1415772"/>
          </a:xfrm>
          <a:prstGeom prst="rect">
            <a:avLst/>
          </a:prstGeom>
          <a:solidFill>
            <a:schemeClr val="bg1"/>
          </a:solidFill>
          <a:ln w="28575">
            <a:solidFill>
              <a:srgbClr val="AF1F2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7372"/>
                </a:solidFill>
                <a:latin typeface="Arial"/>
                <a:cs typeface="Arial"/>
              </a:rPr>
              <a:t>December 2024:</a:t>
            </a:r>
            <a:r>
              <a:rPr lang="en-US" sz="1400" b="1" dirty="0">
                <a:solidFill>
                  <a:srgbClr val="707372"/>
                </a:solidFill>
                <a:latin typeface="Arial"/>
                <a:cs typeface="Arial"/>
              </a:rPr>
              <a:t> </a:t>
            </a:r>
            <a:endParaRPr lang="en-US" sz="1400" dirty="0">
              <a:solidFill>
                <a:srgbClr val="ACA39A"/>
              </a:solidFill>
              <a:cs typeface="Calibri"/>
            </a:endParaRPr>
          </a:p>
          <a:p>
            <a:pPr marL="171450" indent="-171450">
              <a:buFont typeface="Arial"/>
              <a:buChar char="•"/>
            </a:pPr>
            <a:r>
              <a:rPr lang="en-US" sz="1400">
                <a:latin typeface="Arial"/>
                <a:cs typeface="Arial"/>
              </a:rPr>
              <a:t>Grading</a:t>
            </a:r>
          </a:p>
          <a:p>
            <a:pPr marL="171450" indent="-171450">
              <a:buFont typeface="Arial"/>
              <a:buChar char="•"/>
            </a:pPr>
            <a:r>
              <a:rPr lang="en-US" sz="1400">
                <a:latin typeface="Arial"/>
                <a:cs typeface="Arial"/>
              </a:rPr>
              <a:t>Graduation</a:t>
            </a:r>
          </a:p>
          <a:p>
            <a:pPr marL="171450" indent="-171450">
              <a:buFont typeface="Arial"/>
              <a:buChar char="•"/>
            </a:pPr>
            <a:r>
              <a:rPr lang="en-US" sz="1400">
                <a:latin typeface="Arial"/>
                <a:cs typeface="Arial"/>
              </a:rPr>
              <a:t>Transcripts</a:t>
            </a:r>
            <a:endParaRPr lang="en-US" sz="1400" dirty="0">
              <a:latin typeface="Arial"/>
              <a:cs typeface="Arial"/>
            </a:endParaRPr>
          </a:p>
          <a:p>
            <a:pPr marL="171450" indent="-171450">
              <a:buFont typeface="Arial"/>
              <a:buChar char="•"/>
            </a:pPr>
            <a:r>
              <a:rPr lang="en-US" sz="1400">
                <a:latin typeface="Arial"/>
                <a:cs typeface="Arial"/>
              </a:rPr>
              <a:t>End-of-Term Processing</a:t>
            </a:r>
            <a:endParaRPr lang="en-US" sz="1400" dirty="0">
              <a:latin typeface="Arial"/>
              <a:cs typeface="Arial"/>
            </a:endParaRPr>
          </a:p>
        </p:txBody>
      </p:sp>
      <p:sp>
        <p:nvSpPr>
          <p:cNvPr id="31" name="TextBox 30">
            <a:extLst>
              <a:ext uri="{FF2B5EF4-FFF2-40B4-BE49-F238E27FC236}">
                <a16:creationId xmlns:a16="http://schemas.microsoft.com/office/drawing/2014/main" id="{00BFC47F-4BA9-4E4C-A07C-566E31A020D7}"/>
              </a:ext>
            </a:extLst>
          </p:cNvPr>
          <p:cNvSpPr txBox="1"/>
          <p:nvPr/>
        </p:nvSpPr>
        <p:spPr>
          <a:xfrm>
            <a:off x="-124174" y="2964151"/>
            <a:ext cx="12932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95000"/>
                    <a:lumOff val="5000"/>
                  </a:schemeClr>
                </a:solidFill>
              </a:rPr>
              <a:t>2021</a:t>
            </a:r>
            <a:endParaRPr lang="en-US" sz="2000" b="1" dirty="0">
              <a:solidFill>
                <a:schemeClr val="tx1">
                  <a:lumMod val="95000"/>
                  <a:lumOff val="5000"/>
                </a:schemeClr>
              </a:solidFill>
              <a:cs typeface="Calibri"/>
            </a:endParaRPr>
          </a:p>
        </p:txBody>
      </p:sp>
      <p:sp>
        <p:nvSpPr>
          <p:cNvPr id="33" name="TextBox 32">
            <a:extLst>
              <a:ext uri="{FF2B5EF4-FFF2-40B4-BE49-F238E27FC236}">
                <a16:creationId xmlns:a16="http://schemas.microsoft.com/office/drawing/2014/main" id="{0F37D05E-DA15-4F14-ADA1-F439A8F06FB1}"/>
              </a:ext>
            </a:extLst>
          </p:cNvPr>
          <p:cNvSpPr txBox="1"/>
          <p:nvPr/>
        </p:nvSpPr>
        <p:spPr>
          <a:xfrm>
            <a:off x="2229747" y="2983441"/>
            <a:ext cx="12932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95000"/>
                    <a:lumOff val="5000"/>
                  </a:schemeClr>
                </a:solidFill>
              </a:rPr>
              <a:t>2022</a:t>
            </a:r>
            <a:endParaRPr lang="en-US" sz="2000" b="1" dirty="0">
              <a:solidFill>
                <a:schemeClr val="tx1">
                  <a:lumMod val="95000"/>
                  <a:lumOff val="5000"/>
                </a:schemeClr>
              </a:solidFill>
              <a:cs typeface="Calibri"/>
            </a:endParaRPr>
          </a:p>
        </p:txBody>
      </p:sp>
      <p:sp>
        <p:nvSpPr>
          <p:cNvPr id="34" name="TextBox 33">
            <a:extLst>
              <a:ext uri="{FF2B5EF4-FFF2-40B4-BE49-F238E27FC236}">
                <a16:creationId xmlns:a16="http://schemas.microsoft.com/office/drawing/2014/main" id="{7F5CB9C1-0781-48ED-AFCE-81285999E2E3}"/>
              </a:ext>
            </a:extLst>
          </p:cNvPr>
          <p:cNvSpPr txBox="1"/>
          <p:nvPr/>
        </p:nvSpPr>
        <p:spPr>
          <a:xfrm>
            <a:off x="5017451" y="2964151"/>
            <a:ext cx="12932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95000"/>
                    <a:lumOff val="5000"/>
                  </a:schemeClr>
                </a:solidFill>
              </a:rPr>
              <a:t>2023</a:t>
            </a:r>
            <a:endParaRPr lang="en-US" sz="2000" b="1" dirty="0">
              <a:solidFill>
                <a:schemeClr val="tx1">
                  <a:lumMod val="95000"/>
                  <a:lumOff val="5000"/>
                </a:schemeClr>
              </a:solidFill>
              <a:cs typeface="Calibri"/>
            </a:endParaRPr>
          </a:p>
        </p:txBody>
      </p:sp>
      <p:sp>
        <p:nvSpPr>
          <p:cNvPr id="35" name="TextBox 34">
            <a:extLst>
              <a:ext uri="{FF2B5EF4-FFF2-40B4-BE49-F238E27FC236}">
                <a16:creationId xmlns:a16="http://schemas.microsoft.com/office/drawing/2014/main" id="{08EC1887-C99E-4C5C-B18F-CC751C7CD74C}"/>
              </a:ext>
            </a:extLst>
          </p:cNvPr>
          <p:cNvSpPr txBox="1"/>
          <p:nvPr/>
        </p:nvSpPr>
        <p:spPr>
          <a:xfrm>
            <a:off x="8151457" y="2964150"/>
            <a:ext cx="7145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95000"/>
                    <a:lumOff val="5000"/>
                  </a:schemeClr>
                </a:solidFill>
              </a:rPr>
              <a:t>2024</a:t>
            </a:r>
            <a:endParaRPr lang="en-US" sz="2000" b="1" dirty="0">
              <a:solidFill>
                <a:schemeClr val="tx1">
                  <a:lumMod val="95000"/>
                  <a:lumOff val="5000"/>
                </a:schemeClr>
              </a:solidFill>
              <a:cs typeface="Calibri"/>
            </a:endParaRPr>
          </a:p>
        </p:txBody>
      </p:sp>
      <p:sp>
        <p:nvSpPr>
          <p:cNvPr id="37" name="TextBox 36">
            <a:extLst>
              <a:ext uri="{FF2B5EF4-FFF2-40B4-BE49-F238E27FC236}">
                <a16:creationId xmlns:a16="http://schemas.microsoft.com/office/drawing/2014/main" id="{08324E93-7B00-4654-BB09-8FF2333B3BBD}"/>
              </a:ext>
            </a:extLst>
          </p:cNvPr>
          <p:cNvSpPr txBox="1"/>
          <p:nvPr/>
        </p:nvSpPr>
        <p:spPr>
          <a:xfrm>
            <a:off x="5355582" y="226290"/>
            <a:ext cx="6292769" cy="369332"/>
          </a:xfrm>
          <a:prstGeom prst="rect">
            <a:avLst/>
          </a:prstGeom>
          <a:solidFill>
            <a:srgbClr val="70737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latin typeface="Arial"/>
                <a:cs typeface="Arial"/>
              </a:rPr>
              <a:t>Phased Implementation for Business Function Go-Lives</a:t>
            </a:r>
            <a:endParaRPr lang="en-US"/>
          </a:p>
        </p:txBody>
      </p:sp>
      <p:sp>
        <p:nvSpPr>
          <p:cNvPr id="38" name="Rectangle 37">
            <a:extLst>
              <a:ext uri="{FF2B5EF4-FFF2-40B4-BE49-F238E27FC236}">
                <a16:creationId xmlns:a16="http://schemas.microsoft.com/office/drawing/2014/main" id="{AF29102D-9B89-407B-8595-2F8556B7F12F}"/>
              </a:ext>
            </a:extLst>
          </p:cNvPr>
          <p:cNvSpPr/>
          <p:nvPr/>
        </p:nvSpPr>
        <p:spPr>
          <a:xfrm>
            <a:off x="274522" y="1468161"/>
            <a:ext cx="4075922" cy="572307"/>
          </a:xfrm>
          <a:prstGeom prst="rect">
            <a:avLst/>
          </a:prstGeom>
          <a:solidFill>
            <a:srgbClr val="CAC7A7"/>
          </a:solidFill>
          <a:ln w="28575">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C00000"/>
                </a:solidFill>
                <a:latin typeface="Arial"/>
                <a:cs typeface="Calibri"/>
              </a:rPr>
              <a:t>April 2021- January 2022</a:t>
            </a:r>
            <a:endParaRPr lang="en-US" b="1" dirty="0">
              <a:solidFill>
                <a:srgbClr val="C00000"/>
              </a:solidFill>
              <a:latin typeface="Arial"/>
              <a:cs typeface="Arial"/>
            </a:endParaRPr>
          </a:p>
          <a:p>
            <a:r>
              <a:rPr lang="en-US" dirty="0">
                <a:solidFill>
                  <a:schemeClr val="tx1">
                    <a:lumMod val="95000"/>
                    <a:lumOff val="5000"/>
                  </a:schemeClr>
                </a:solidFill>
                <a:latin typeface="Arial"/>
                <a:cs typeface="Calibri"/>
              </a:rPr>
              <a:t>•   Plan and Discovery</a:t>
            </a:r>
            <a:endParaRPr lang="en-US">
              <a:solidFill>
                <a:schemeClr val="tx1">
                  <a:lumMod val="95000"/>
                  <a:lumOff val="5000"/>
                </a:schemeClr>
              </a:solidFill>
              <a:latin typeface="Arial"/>
              <a:cs typeface="Arial"/>
            </a:endParaRPr>
          </a:p>
        </p:txBody>
      </p:sp>
      <p:sp>
        <p:nvSpPr>
          <p:cNvPr id="39" name="Rectangle 38">
            <a:extLst>
              <a:ext uri="{FF2B5EF4-FFF2-40B4-BE49-F238E27FC236}">
                <a16:creationId xmlns:a16="http://schemas.microsoft.com/office/drawing/2014/main" id="{7F8A3DC8-F0FE-46F5-9696-6258F1470D9F}"/>
              </a:ext>
            </a:extLst>
          </p:cNvPr>
          <p:cNvSpPr/>
          <p:nvPr/>
        </p:nvSpPr>
        <p:spPr>
          <a:xfrm>
            <a:off x="274521" y="2297679"/>
            <a:ext cx="4075922" cy="620535"/>
          </a:xfrm>
          <a:prstGeom prst="rect">
            <a:avLst/>
          </a:prstGeom>
          <a:solidFill>
            <a:srgbClr val="CAC7A7"/>
          </a:solidFill>
          <a:ln w="28575">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AF1F25"/>
                </a:solidFill>
                <a:latin typeface="Arial"/>
                <a:cs typeface="Calibri"/>
              </a:rPr>
              <a:t>September 2021–May 2023: </a:t>
            </a:r>
            <a:endParaRPr lang="en-US" dirty="0">
              <a:solidFill>
                <a:schemeClr val="bg1"/>
              </a:solidFill>
              <a:latin typeface="Arial"/>
              <a:cs typeface="Calibri"/>
            </a:endParaRPr>
          </a:p>
          <a:p>
            <a:pPr marL="285750" indent="-285750">
              <a:buFont typeface="Arial"/>
              <a:buChar char="•"/>
            </a:pPr>
            <a:r>
              <a:rPr lang="en-US" dirty="0">
                <a:solidFill>
                  <a:schemeClr val="tx1">
                    <a:lumMod val="95000"/>
                    <a:lumOff val="5000"/>
                  </a:schemeClr>
                </a:solidFill>
                <a:latin typeface="Arial"/>
                <a:cs typeface="Calibri"/>
              </a:rPr>
              <a:t>Design, Configure, and Prototype</a:t>
            </a:r>
            <a:endParaRPr lang="en-US">
              <a:solidFill>
                <a:schemeClr val="tx1">
                  <a:lumMod val="95000"/>
                  <a:lumOff val="5000"/>
                </a:schemeClr>
              </a:solidFill>
              <a:latin typeface="Arial"/>
              <a:cs typeface="Calibri"/>
            </a:endParaRPr>
          </a:p>
        </p:txBody>
      </p:sp>
      <p:sp>
        <p:nvSpPr>
          <p:cNvPr id="40" name="Rectangle 39">
            <a:extLst>
              <a:ext uri="{FF2B5EF4-FFF2-40B4-BE49-F238E27FC236}">
                <a16:creationId xmlns:a16="http://schemas.microsoft.com/office/drawing/2014/main" id="{95DF39CB-F29F-4AEA-B880-EAB203C483B5}"/>
              </a:ext>
            </a:extLst>
          </p:cNvPr>
          <p:cNvSpPr/>
          <p:nvPr/>
        </p:nvSpPr>
        <p:spPr>
          <a:xfrm>
            <a:off x="274522" y="3831325"/>
            <a:ext cx="4075922" cy="553016"/>
          </a:xfrm>
          <a:prstGeom prst="rect">
            <a:avLst/>
          </a:prstGeom>
          <a:solidFill>
            <a:srgbClr val="CAC7A7"/>
          </a:solidFill>
          <a:ln w="28575">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AF1F25"/>
                </a:solidFill>
                <a:latin typeface="Arial"/>
                <a:cs typeface="Calibri"/>
              </a:rPr>
              <a:t>October 2021–December 2024: </a:t>
            </a:r>
          </a:p>
          <a:p>
            <a:pPr marL="285750" indent="-285750">
              <a:buFont typeface="Arial"/>
              <a:buChar char="•"/>
            </a:pPr>
            <a:r>
              <a:rPr lang="en-US" dirty="0">
                <a:solidFill>
                  <a:schemeClr val="tx1">
                    <a:lumMod val="95000"/>
                    <a:lumOff val="5000"/>
                  </a:schemeClr>
                </a:solidFill>
                <a:latin typeface="Arial"/>
                <a:cs typeface="Calibri"/>
              </a:rPr>
              <a:t>Test</a:t>
            </a:r>
          </a:p>
        </p:txBody>
      </p:sp>
      <p:sp>
        <p:nvSpPr>
          <p:cNvPr id="41" name="Rectangle 40">
            <a:extLst>
              <a:ext uri="{FF2B5EF4-FFF2-40B4-BE49-F238E27FC236}">
                <a16:creationId xmlns:a16="http://schemas.microsoft.com/office/drawing/2014/main" id="{351E2DF3-3897-43E8-90A6-5257263B4CC4}"/>
              </a:ext>
            </a:extLst>
          </p:cNvPr>
          <p:cNvSpPr/>
          <p:nvPr/>
        </p:nvSpPr>
        <p:spPr>
          <a:xfrm>
            <a:off x="274521" y="4612617"/>
            <a:ext cx="4075922" cy="553016"/>
          </a:xfrm>
          <a:prstGeom prst="rect">
            <a:avLst/>
          </a:prstGeom>
          <a:solidFill>
            <a:srgbClr val="CAC7A7"/>
          </a:solidFill>
          <a:ln w="28575">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AF1F25"/>
                </a:solidFill>
                <a:latin typeface="Arial"/>
                <a:cs typeface="Calibri"/>
              </a:rPr>
              <a:t>January 2025:</a:t>
            </a:r>
            <a:r>
              <a:rPr lang="en-US" dirty="0">
                <a:solidFill>
                  <a:srgbClr val="AF1F25"/>
                </a:solidFill>
                <a:latin typeface="Arial"/>
                <a:cs typeface="Calibri"/>
              </a:rPr>
              <a:t> </a:t>
            </a:r>
          </a:p>
          <a:p>
            <a:pPr marL="285750" indent="-285750">
              <a:buFont typeface="Arial"/>
              <a:buChar char="•"/>
            </a:pPr>
            <a:r>
              <a:rPr lang="en-US" dirty="0">
                <a:solidFill>
                  <a:schemeClr val="tx1">
                    <a:lumMod val="95000"/>
                    <a:lumOff val="5000"/>
                  </a:schemeClr>
                </a:solidFill>
                <a:latin typeface="Arial"/>
                <a:cs typeface="Calibri"/>
              </a:rPr>
              <a:t>Full Production</a:t>
            </a:r>
          </a:p>
        </p:txBody>
      </p:sp>
      <p:sp>
        <p:nvSpPr>
          <p:cNvPr id="49" name="Rectangle 48">
            <a:extLst>
              <a:ext uri="{FF2B5EF4-FFF2-40B4-BE49-F238E27FC236}">
                <a16:creationId xmlns:a16="http://schemas.microsoft.com/office/drawing/2014/main" id="{60C87BFC-3AD7-46C5-947C-D3CB42AB5B89}"/>
              </a:ext>
            </a:extLst>
          </p:cNvPr>
          <p:cNvSpPr/>
          <p:nvPr/>
        </p:nvSpPr>
        <p:spPr>
          <a:xfrm>
            <a:off x="274520" y="5403553"/>
            <a:ext cx="4075922" cy="553016"/>
          </a:xfrm>
          <a:prstGeom prst="rect">
            <a:avLst/>
          </a:prstGeom>
          <a:solidFill>
            <a:srgbClr val="CAC7A7"/>
          </a:solidFill>
          <a:ln w="28575">
            <a:solidFill>
              <a:srgbClr val="CAC7A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AF1F25"/>
                </a:solidFill>
                <a:latin typeface="Arial"/>
                <a:cs typeface="Calibri"/>
              </a:rPr>
              <a:t>January 2025-February 2026</a:t>
            </a:r>
            <a:endParaRPr lang="en-US" dirty="0">
              <a:solidFill>
                <a:srgbClr val="AF1F25"/>
              </a:solidFill>
              <a:latin typeface="Arial"/>
              <a:cs typeface="Calibri"/>
            </a:endParaRPr>
          </a:p>
          <a:p>
            <a:pPr marL="285750" indent="-285750">
              <a:buFont typeface="Arial"/>
              <a:buChar char="•"/>
            </a:pPr>
            <a:r>
              <a:rPr lang="en-US" dirty="0">
                <a:solidFill>
                  <a:schemeClr val="tx1">
                    <a:lumMod val="95000"/>
                    <a:lumOff val="5000"/>
                  </a:schemeClr>
                </a:solidFill>
                <a:latin typeface="Arial"/>
                <a:cs typeface="Calibri"/>
              </a:rPr>
              <a:t>Postproduction Support</a:t>
            </a:r>
          </a:p>
        </p:txBody>
      </p:sp>
      <p:sp>
        <p:nvSpPr>
          <p:cNvPr id="51" name="Arrow: Right 50">
            <a:extLst>
              <a:ext uri="{FF2B5EF4-FFF2-40B4-BE49-F238E27FC236}">
                <a16:creationId xmlns:a16="http://schemas.microsoft.com/office/drawing/2014/main" id="{6BA54916-6C74-466A-B128-A86C4E489476}"/>
              </a:ext>
            </a:extLst>
          </p:cNvPr>
          <p:cNvSpPr/>
          <p:nvPr/>
        </p:nvSpPr>
        <p:spPr>
          <a:xfrm>
            <a:off x="11016151" y="3165583"/>
            <a:ext cx="788793" cy="4533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3" name="TextBox 52">
            <a:extLst>
              <a:ext uri="{FF2B5EF4-FFF2-40B4-BE49-F238E27FC236}">
                <a16:creationId xmlns:a16="http://schemas.microsoft.com/office/drawing/2014/main" id="{7A940C0B-3920-4DF3-9F87-225E706A9F07}"/>
              </a:ext>
            </a:extLst>
          </p:cNvPr>
          <p:cNvSpPr txBox="1"/>
          <p:nvPr/>
        </p:nvSpPr>
        <p:spPr>
          <a:xfrm>
            <a:off x="10621393" y="2944858"/>
            <a:ext cx="12932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95000"/>
                    <a:lumOff val="5000"/>
                  </a:schemeClr>
                </a:solidFill>
              </a:rPr>
              <a:t>2025</a:t>
            </a:r>
            <a:endParaRPr lang="en-US" sz="2000" b="1" dirty="0">
              <a:solidFill>
                <a:schemeClr val="tx1">
                  <a:lumMod val="95000"/>
                  <a:lumOff val="5000"/>
                </a:schemeClr>
              </a:solidFill>
              <a:cs typeface="Calibri"/>
            </a:endParaRPr>
          </a:p>
        </p:txBody>
      </p:sp>
    </p:spTree>
    <p:extLst>
      <p:ext uri="{BB962C8B-B14F-4D97-AF65-F5344CB8AC3E}">
        <p14:creationId xmlns:p14="http://schemas.microsoft.com/office/powerpoint/2010/main" val="225947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97" y="274244"/>
            <a:ext cx="10515600" cy="1325563"/>
          </a:xfrm>
        </p:spPr>
        <p:txBody>
          <a:bodyPr/>
          <a:lstStyle/>
          <a:p>
            <a:r>
              <a:rPr lang="en-US" dirty="0">
                <a:latin typeface="Arial Black"/>
              </a:rPr>
              <a:t>Plan and Communicate - Ongoing</a:t>
            </a:r>
          </a:p>
        </p:txBody>
      </p:sp>
      <p:sp>
        <p:nvSpPr>
          <p:cNvPr id="4" name="Text Placeholder 3">
            <a:extLst>
              <a:ext uri="{FF2B5EF4-FFF2-40B4-BE49-F238E27FC236}">
                <a16:creationId xmlns:a16="http://schemas.microsoft.com/office/drawing/2014/main" id="{1133B32F-6AFE-488D-B16D-19787A15E506}"/>
              </a:ext>
            </a:extLst>
          </p:cNvPr>
          <p:cNvSpPr>
            <a:spLocks noGrp="1"/>
          </p:cNvSpPr>
          <p:nvPr>
            <p:ph type="body" idx="1"/>
          </p:nvPr>
        </p:nvSpPr>
        <p:spPr>
          <a:xfrm>
            <a:off x="847333" y="1447282"/>
            <a:ext cx="5157787" cy="823912"/>
          </a:xfrm>
          <a:solidFill>
            <a:srgbClr val="AF1F25"/>
          </a:solidFill>
        </p:spPr>
        <p:txBody>
          <a:bodyPr vert="horz" lIns="91440" tIns="45720" rIns="91440" bIns="45720" rtlCol="0" anchor="ctr">
            <a:normAutofit/>
          </a:bodyPr>
          <a:lstStyle/>
          <a:p>
            <a:pPr algn="ctr"/>
            <a:r>
              <a:rPr lang="en-US" sz="2800" dirty="0">
                <a:solidFill>
                  <a:schemeClr val="bg1"/>
                </a:solidFill>
                <a:latin typeface="Arial"/>
                <a:cs typeface="Arial"/>
              </a:rPr>
              <a:t>Plan</a:t>
            </a:r>
            <a:endParaRPr lang="en-US" sz="2800" dirty="0">
              <a:solidFill>
                <a:schemeClr val="bg1"/>
              </a:solidFill>
            </a:endParaRPr>
          </a:p>
        </p:txBody>
      </p:sp>
      <p:sp>
        <p:nvSpPr>
          <p:cNvPr id="3" name="Content Placeholder 2"/>
          <p:cNvSpPr>
            <a:spLocks noGrp="1"/>
          </p:cNvSpPr>
          <p:nvPr>
            <p:ph sz="half" idx="2"/>
          </p:nvPr>
        </p:nvSpPr>
        <p:spPr>
          <a:xfrm>
            <a:off x="835959" y="2278176"/>
            <a:ext cx="5169160" cy="4092556"/>
          </a:xfrm>
          <a:solidFill>
            <a:srgbClr val="CAC7A7"/>
          </a:solidFill>
        </p:spPr>
        <p:txBody>
          <a:bodyPr vert="horz" lIns="91440" tIns="45720" rIns="91440" bIns="45720" rtlCol="0" anchor="t">
            <a:normAutofit/>
          </a:bodyPr>
          <a:lstStyle/>
          <a:p>
            <a:r>
              <a:rPr lang="en-US" sz="2400" dirty="0">
                <a:latin typeface="Arial"/>
                <a:cs typeface="Arial"/>
              </a:rPr>
              <a:t>Campus announcements </a:t>
            </a:r>
          </a:p>
          <a:p>
            <a:r>
              <a:rPr lang="en-US" sz="2400" dirty="0">
                <a:latin typeface="Arial"/>
                <a:cs typeface="Arial"/>
              </a:rPr>
              <a:t>Begin Workday Student training</a:t>
            </a:r>
            <a:endParaRPr lang="en-US" sz="2400" dirty="0"/>
          </a:p>
          <a:p>
            <a:r>
              <a:rPr lang="en-US" sz="2400" dirty="0">
                <a:latin typeface="Arial"/>
                <a:cs typeface="Arial"/>
              </a:rPr>
              <a:t>Develop the change management and communications plan</a:t>
            </a:r>
          </a:p>
          <a:p>
            <a:r>
              <a:rPr lang="en-US" sz="2400" dirty="0">
                <a:latin typeface="Arial"/>
                <a:cs typeface="Arial"/>
              </a:rPr>
              <a:t>Formalize the governance structure and teams </a:t>
            </a:r>
            <a:endParaRPr lang="en-US" sz="2400" dirty="0"/>
          </a:p>
          <a:p>
            <a:r>
              <a:rPr lang="en-US" sz="2400" dirty="0">
                <a:latin typeface="Arial"/>
                <a:cs typeface="Arial"/>
              </a:rPr>
              <a:t>Confirm the budget management process</a:t>
            </a:r>
          </a:p>
          <a:p>
            <a:r>
              <a:rPr lang="en-US" sz="2400" dirty="0">
                <a:latin typeface="Arial"/>
                <a:cs typeface="Arial"/>
              </a:rPr>
              <a:t>Project kick-off</a:t>
            </a:r>
          </a:p>
          <a:p>
            <a:pPr marL="0" lv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F0A6AB54-76EB-4450-B9D7-731F9C66DAF2}"/>
              </a:ext>
            </a:extLst>
          </p:cNvPr>
          <p:cNvSpPr>
            <a:spLocks noGrp="1"/>
          </p:cNvSpPr>
          <p:nvPr>
            <p:ph type="body" sz="quarter" idx="3"/>
          </p:nvPr>
        </p:nvSpPr>
        <p:spPr>
          <a:xfrm>
            <a:off x="6172200" y="1447282"/>
            <a:ext cx="5183188" cy="823912"/>
          </a:xfrm>
          <a:solidFill>
            <a:srgbClr val="AF1F25"/>
          </a:solidFill>
        </p:spPr>
        <p:txBody>
          <a:bodyPr vert="horz" lIns="91440" tIns="45720" rIns="91440" bIns="45720" rtlCol="0" anchor="ctr">
            <a:normAutofit/>
          </a:bodyPr>
          <a:lstStyle/>
          <a:p>
            <a:pPr algn="ctr"/>
            <a:r>
              <a:rPr lang="en-US" sz="2800" dirty="0">
                <a:solidFill>
                  <a:schemeClr val="bg1"/>
                </a:solidFill>
                <a:latin typeface="Arial"/>
                <a:cs typeface="Arial"/>
              </a:rPr>
              <a:t>Communicate</a:t>
            </a:r>
            <a:endParaRPr lang="en-US" sz="2800" dirty="0">
              <a:solidFill>
                <a:schemeClr val="bg1"/>
              </a:solidFill>
            </a:endParaRPr>
          </a:p>
        </p:txBody>
      </p:sp>
      <p:sp>
        <p:nvSpPr>
          <p:cNvPr id="6" name="Content Placeholder 5">
            <a:extLst>
              <a:ext uri="{FF2B5EF4-FFF2-40B4-BE49-F238E27FC236}">
                <a16:creationId xmlns:a16="http://schemas.microsoft.com/office/drawing/2014/main" id="{6A1A5486-A7F4-4442-9C65-6BF40D500D53}"/>
              </a:ext>
            </a:extLst>
          </p:cNvPr>
          <p:cNvSpPr>
            <a:spLocks noGrp="1"/>
          </p:cNvSpPr>
          <p:nvPr>
            <p:ph sz="quarter" idx="4"/>
          </p:nvPr>
        </p:nvSpPr>
        <p:spPr>
          <a:xfrm>
            <a:off x="6172200" y="2278176"/>
            <a:ext cx="5183188" cy="4093457"/>
          </a:xfrm>
          <a:solidFill>
            <a:srgbClr val="CAC7A7"/>
          </a:solidFill>
        </p:spPr>
        <p:txBody>
          <a:bodyPr vert="horz" lIns="91440" tIns="45720" rIns="91440" bIns="45720" rtlCol="0" anchor="t">
            <a:normAutofit/>
          </a:bodyPr>
          <a:lstStyle/>
          <a:p>
            <a:r>
              <a:rPr lang="en-US" sz="2400" dirty="0">
                <a:latin typeface="Arial"/>
                <a:cs typeface="Arial"/>
              </a:rPr>
              <a:t>Road shows</a:t>
            </a:r>
          </a:p>
          <a:p>
            <a:r>
              <a:rPr lang="en-US" sz="2400" dirty="0">
                <a:latin typeface="Arial"/>
                <a:cs typeface="Arial"/>
              </a:rPr>
              <a:t>Regularly attend meetings and provide project updates</a:t>
            </a:r>
          </a:p>
          <a:p>
            <a:r>
              <a:rPr lang="en-US" sz="2400" dirty="0">
                <a:latin typeface="Arial"/>
                <a:cs typeface="Arial"/>
              </a:rPr>
              <a:t>Written communications</a:t>
            </a:r>
          </a:p>
          <a:p>
            <a:r>
              <a:rPr lang="en-US" sz="2400" dirty="0">
                <a:latin typeface="Arial"/>
                <a:cs typeface="Arial"/>
              </a:rPr>
              <a:t>Website</a:t>
            </a:r>
          </a:p>
          <a:p>
            <a:r>
              <a:rPr lang="en-US" sz="2400" dirty="0">
                <a:latin typeface="Arial"/>
                <a:cs typeface="Arial"/>
              </a:rPr>
              <a:t>Engage existing groups</a:t>
            </a:r>
          </a:p>
        </p:txBody>
      </p:sp>
      <p:pic>
        <p:nvPicPr>
          <p:cNvPr id="7" name="Picture 6" descr="Communication PNG Transparent Images | PNG All">
            <a:extLst>
              <a:ext uri="{FF2B5EF4-FFF2-40B4-BE49-F238E27FC236}">
                <a16:creationId xmlns:a16="http://schemas.microsoft.com/office/drawing/2014/main" id="{2C3AC97D-FBDD-40B1-82FD-3B812B491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037" y="4777527"/>
            <a:ext cx="3444311" cy="1626966"/>
          </a:xfrm>
          <a:prstGeom prst="rect">
            <a:avLst/>
          </a:prstGeom>
        </p:spPr>
      </p:pic>
    </p:spTree>
    <p:extLst>
      <p:ext uri="{BB962C8B-B14F-4D97-AF65-F5344CB8AC3E}">
        <p14:creationId xmlns:p14="http://schemas.microsoft.com/office/powerpoint/2010/main" val="26225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59C74F2-57B7-B348-9903-C570339EC621}"/>
              </a:ext>
            </a:extLst>
          </p:cNvPr>
          <p:cNvGrpSpPr/>
          <p:nvPr/>
        </p:nvGrpSpPr>
        <p:grpSpPr>
          <a:xfrm>
            <a:off x="9550972" y="3928918"/>
            <a:ext cx="2146474" cy="879172"/>
            <a:chOff x="6999241" y="4107758"/>
            <a:chExt cx="2146474" cy="879172"/>
          </a:xfrm>
        </p:grpSpPr>
        <p:sp>
          <p:nvSpPr>
            <p:cNvPr id="48" name="Rounded Rectangle 3">
              <a:extLst>
                <a:ext uri="{FF2B5EF4-FFF2-40B4-BE49-F238E27FC236}">
                  <a16:creationId xmlns:a16="http://schemas.microsoft.com/office/drawing/2014/main" id="{850CC50B-BCDA-324D-B76F-D664660FA3AA}"/>
                </a:ext>
              </a:extLst>
            </p:cNvPr>
            <p:cNvSpPr>
              <a:spLocks noChangeArrowheads="1"/>
            </p:cNvSpPr>
            <p:nvPr/>
          </p:nvSpPr>
          <p:spPr bwMode="auto">
            <a:xfrm>
              <a:off x="6999241" y="4107758"/>
              <a:ext cx="2136202" cy="879172"/>
            </a:xfrm>
            <a:prstGeom prst="roundRect">
              <a:avLst>
                <a:gd name="adj" fmla="val 0"/>
              </a:avLst>
            </a:prstGeom>
            <a:solidFill>
              <a:srgbClr val="AF1F25"/>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49" name="Rounded Rectangle 3">
              <a:extLst>
                <a:ext uri="{FF2B5EF4-FFF2-40B4-BE49-F238E27FC236}">
                  <a16:creationId xmlns:a16="http://schemas.microsoft.com/office/drawing/2014/main" id="{13254996-1654-7544-B9AD-8588131B22EC}"/>
                </a:ext>
              </a:extLst>
            </p:cNvPr>
            <p:cNvSpPr>
              <a:spLocks noChangeArrowheads="1"/>
            </p:cNvSpPr>
            <p:nvPr/>
          </p:nvSpPr>
          <p:spPr bwMode="auto">
            <a:xfrm>
              <a:off x="8017924" y="4107758"/>
              <a:ext cx="1127791" cy="879172"/>
            </a:xfrm>
            <a:prstGeom prst="roundRect">
              <a:avLst>
                <a:gd name="adj" fmla="val 0"/>
              </a:avLst>
            </a:prstGeom>
            <a:solidFill>
              <a:srgbClr val="CAC7A7"/>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grpSp>
      <p:sp>
        <p:nvSpPr>
          <p:cNvPr id="66" name="Title 1">
            <a:extLst>
              <a:ext uri="{FF2B5EF4-FFF2-40B4-BE49-F238E27FC236}">
                <a16:creationId xmlns:a16="http://schemas.microsoft.com/office/drawing/2014/main" id="{9AD03DBB-60BB-4092-BBF2-835BA1A106E6}"/>
              </a:ext>
            </a:extLst>
          </p:cNvPr>
          <p:cNvSpPr>
            <a:spLocks noGrp="1"/>
          </p:cNvSpPr>
          <p:nvPr>
            <p:ph type="title"/>
          </p:nvPr>
        </p:nvSpPr>
        <p:spPr>
          <a:xfrm>
            <a:off x="576072" y="303566"/>
            <a:ext cx="10515600" cy="826677"/>
          </a:xfrm>
        </p:spPr>
        <p:txBody>
          <a:bodyPr>
            <a:normAutofit/>
          </a:bodyPr>
          <a:lstStyle/>
          <a:p>
            <a:r>
              <a:rPr lang="en-US" dirty="0">
                <a:latin typeface="Arial Black"/>
              </a:rPr>
              <a:t>Project Governance Approach</a:t>
            </a:r>
          </a:p>
        </p:txBody>
      </p:sp>
      <p:grpSp>
        <p:nvGrpSpPr>
          <p:cNvPr id="67" name="Group 66">
            <a:extLst>
              <a:ext uri="{FF2B5EF4-FFF2-40B4-BE49-F238E27FC236}">
                <a16:creationId xmlns:a16="http://schemas.microsoft.com/office/drawing/2014/main" id="{7899C07D-1A11-4914-B440-674AA15A0567}"/>
              </a:ext>
            </a:extLst>
          </p:cNvPr>
          <p:cNvGrpSpPr/>
          <p:nvPr/>
        </p:nvGrpSpPr>
        <p:grpSpPr>
          <a:xfrm>
            <a:off x="262055" y="1083404"/>
            <a:ext cx="11677038" cy="5607564"/>
            <a:chOff x="264453" y="990511"/>
            <a:chExt cx="11677038" cy="5249033"/>
          </a:xfrm>
        </p:grpSpPr>
        <p:sp>
          <p:nvSpPr>
            <p:cNvPr id="68" name="Rounded Rectangle 3">
              <a:extLst>
                <a:ext uri="{FF2B5EF4-FFF2-40B4-BE49-F238E27FC236}">
                  <a16:creationId xmlns:a16="http://schemas.microsoft.com/office/drawing/2014/main" id="{CE23707E-CED6-40F6-B9C6-61A81AC0B7FA}"/>
                </a:ext>
              </a:extLst>
            </p:cNvPr>
            <p:cNvSpPr>
              <a:spLocks noChangeArrowheads="1"/>
            </p:cNvSpPr>
            <p:nvPr/>
          </p:nvSpPr>
          <p:spPr bwMode="auto">
            <a:xfrm>
              <a:off x="439877" y="5326933"/>
              <a:ext cx="1880544" cy="752800"/>
            </a:xfrm>
            <a:prstGeom prst="roundRect">
              <a:avLst>
                <a:gd name="adj" fmla="val 0"/>
              </a:avLst>
            </a:prstGeom>
            <a:solidFill>
              <a:srgbClr val="CAC7A7"/>
            </a:solidFill>
            <a:ln>
              <a:noFill/>
            </a:ln>
          </p:spPr>
          <p:txBody>
            <a:bodyPr lIns="0" tIns="0" rIns="0" bIns="0" anchor="ctr">
              <a:normAutofit fontScale="92500" lnSpcReduction="10000"/>
            </a:bodyPr>
            <a:lstStyle/>
            <a:p>
              <a:pPr algn="ctr" defTabSz="609585">
                <a:defRPr/>
              </a:pPr>
              <a:r>
                <a:rPr lang="en-US" altLang="en-US" sz="2000" b="1" dirty="0">
                  <a:solidFill>
                    <a:srgbClr val="AF1F25"/>
                  </a:solidFill>
                  <a:latin typeface="Arial"/>
                  <a:cs typeface="Arial"/>
                </a:rPr>
                <a:t>Student </a:t>
              </a:r>
              <a:br>
                <a:rPr lang="en-US" altLang="en-US" sz="2000" b="1" dirty="0">
                  <a:solidFill>
                    <a:srgbClr val="AF1F25"/>
                  </a:solidFill>
                  <a:latin typeface="Arial"/>
                  <a:cs typeface="Arial"/>
                </a:rPr>
              </a:br>
              <a:r>
                <a:rPr lang="en-US" altLang="en-US" sz="2000" b="1" dirty="0">
                  <a:solidFill>
                    <a:srgbClr val="AF1F25"/>
                  </a:solidFill>
                  <a:latin typeface="Arial"/>
                  <a:cs typeface="Arial"/>
                </a:rPr>
                <a:t>Experience Team</a:t>
              </a:r>
              <a:endParaRPr lang="en-US" altLang="en-US" sz="2000" b="1" i="0" u="none" strike="noStrike" kern="1200" cap="none" spc="0" normalizeH="0" baseline="0" noProof="0" dirty="0">
                <a:ln>
                  <a:noFill/>
                </a:ln>
                <a:solidFill>
                  <a:srgbClr val="AF1F25"/>
                </a:solidFill>
                <a:effectLst/>
                <a:uLnTx/>
                <a:uFillTx/>
                <a:latin typeface="Arial"/>
                <a:cs typeface="Arial"/>
              </a:endParaRPr>
            </a:p>
          </p:txBody>
        </p:sp>
        <p:sp>
          <p:nvSpPr>
            <p:cNvPr id="69" name="Rounded Rectangle 3">
              <a:extLst>
                <a:ext uri="{FF2B5EF4-FFF2-40B4-BE49-F238E27FC236}">
                  <a16:creationId xmlns:a16="http://schemas.microsoft.com/office/drawing/2014/main" id="{32F39D01-B1BC-4D59-A04C-FD0B30804E9A}"/>
                </a:ext>
              </a:extLst>
            </p:cNvPr>
            <p:cNvSpPr>
              <a:spLocks noChangeArrowheads="1"/>
            </p:cNvSpPr>
            <p:nvPr/>
          </p:nvSpPr>
          <p:spPr bwMode="auto">
            <a:xfrm>
              <a:off x="2530289" y="3690945"/>
              <a:ext cx="2136202" cy="822960"/>
            </a:xfrm>
            <a:prstGeom prst="roundRect">
              <a:avLst>
                <a:gd name="adj" fmla="val 0"/>
              </a:avLst>
            </a:prstGeom>
            <a:solidFill>
              <a:srgbClr val="AF1F25"/>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71" name="Rounded Rectangle 3">
              <a:extLst>
                <a:ext uri="{FF2B5EF4-FFF2-40B4-BE49-F238E27FC236}">
                  <a16:creationId xmlns:a16="http://schemas.microsoft.com/office/drawing/2014/main" id="{879103C0-873A-4785-9518-ACC27054A9CC}"/>
                </a:ext>
              </a:extLst>
            </p:cNvPr>
            <p:cNvSpPr>
              <a:spLocks noChangeArrowheads="1"/>
            </p:cNvSpPr>
            <p:nvPr/>
          </p:nvSpPr>
          <p:spPr bwMode="auto">
            <a:xfrm>
              <a:off x="264453" y="3267902"/>
              <a:ext cx="11664788" cy="2971642"/>
            </a:xfrm>
            <a:prstGeom prst="roundRect">
              <a:avLst>
                <a:gd name="adj" fmla="val 0"/>
              </a:avLst>
            </a:prstGeom>
            <a:noFill/>
            <a:ln w="38100">
              <a:solidFill>
                <a:schemeClr val="tx1"/>
              </a:solid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PROJECT LEADERSHIP TEAM</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PROJECT ADVISORY</a:t>
              </a:r>
              <a:endParaRPr kumimoji="0" lang="en-US" alt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3EC48987-FB7B-4233-8363-D40164B77252}"/>
                </a:ext>
              </a:extLst>
            </p:cNvPr>
            <p:cNvSpPr/>
            <p:nvPr/>
          </p:nvSpPr>
          <p:spPr>
            <a:xfrm>
              <a:off x="2507277" y="4490822"/>
              <a:ext cx="2159216" cy="160693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R="0" lvl="0" defTabSz="609585" rtl="0" eaLnBrk="1" fontAlgn="auto" latinLnBrk="0" hangingPunct="1">
                <a:lnSpc>
                  <a:spcPct val="100000"/>
                </a:lnSpc>
                <a:spcBef>
                  <a:spcPts val="0"/>
                </a:spcBef>
                <a:spcAft>
                  <a:spcPts val="0"/>
                </a:spcAft>
                <a:buClr>
                  <a:srgbClr val="AF1F25"/>
                </a:buClr>
                <a:buSzTx/>
                <a:tabLst/>
                <a:defRPr/>
              </a:pPr>
              <a:r>
                <a:rPr kumimoji="0" lang="en-US" sz="1200" b="0" i="0" u="none" strike="noStrike" kern="1200" cap="none" spc="0" normalizeH="0" baseline="0" noProof="0" dirty="0">
                  <a:ln>
                    <a:noFill/>
                  </a:ln>
                  <a:solidFill>
                    <a:schemeClr val="tx1"/>
                  </a:solidFill>
                  <a:effectLst/>
                  <a:uLnTx/>
                  <a:uFillTx/>
                  <a:latin typeface="Arial"/>
                  <a:cs typeface="Arial"/>
                </a:rPr>
                <a:t>Recruiting and Admissions</a:t>
              </a:r>
              <a:endParaRPr lang="en-US" sz="1200" b="0" i="0" u="none" strike="noStrike" kern="1200" cap="none" spc="0" normalizeH="0" baseline="0" noProof="0" dirty="0">
                <a:ln>
                  <a:noFill/>
                </a:ln>
                <a:solidFill>
                  <a:schemeClr val="tx1"/>
                </a:solidFill>
                <a:effectLst/>
                <a:uLnTx/>
                <a:uFillTx/>
                <a:latin typeface="Arial"/>
                <a:cs typeface="Arial"/>
              </a:endParaRPr>
            </a:p>
            <a:p>
              <a:pPr marR="0" lvl="0" defTabSz="609585" rtl="0" eaLnBrk="1" fontAlgn="auto" latinLnBrk="0" hangingPunct="1">
                <a:lnSpc>
                  <a:spcPct val="100000"/>
                </a:lnSpc>
                <a:spcBef>
                  <a:spcPts val="0"/>
                </a:spcBef>
                <a:spcAft>
                  <a:spcPts val="0"/>
                </a:spcAft>
                <a:buClr>
                  <a:srgbClr val="AF1F25"/>
                </a:buClr>
                <a:buSzTx/>
                <a:tabLst/>
                <a:defRPr/>
              </a:pPr>
              <a:r>
                <a:rPr lang="en-US" sz="1200" dirty="0">
                  <a:solidFill>
                    <a:schemeClr val="tx1"/>
                  </a:solidFill>
                  <a:latin typeface="Arial"/>
                  <a:cs typeface="Arial"/>
                </a:rPr>
                <a:t>Academic Foundation</a:t>
              </a:r>
            </a:p>
            <a:p>
              <a:pPr marR="0" lvl="0" defTabSz="609585" rtl="0" eaLnBrk="1" fontAlgn="auto" latinLnBrk="0" hangingPunct="1">
                <a:lnSpc>
                  <a:spcPct val="100000"/>
                </a:lnSpc>
                <a:spcBef>
                  <a:spcPts val="0"/>
                </a:spcBef>
                <a:spcAft>
                  <a:spcPts val="0"/>
                </a:spcAft>
                <a:buClr>
                  <a:srgbClr val="AF1F25"/>
                </a:buClr>
                <a:buSzTx/>
                <a:tabLst/>
                <a:defRPr/>
              </a:pPr>
              <a:r>
                <a:rPr kumimoji="0" lang="en-US" sz="1200" b="0" i="0" u="none" strike="noStrike" kern="1200" cap="none" spc="0" normalizeH="0" baseline="0" noProof="0" dirty="0">
                  <a:ln>
                    <a:noFill/>
                  </a:ln>
                  <a:solidFill>
                    <a:schemeClr val="tx1"/>
                  </a:solidFill>
                  <a:effectLst/>
                  <a:uLnTx/>
                  <a:uFillTx/>
                  <a:latin typeface="Arial"/>
                  <a:cs typeface="Arial"/>
                </a:rPr>
                <a:t>Student Records</a:t>
              </a:r>
              <a:endParaRPr lang="en-US" sz="1200" b="0" i="0" u="none" strike="noStrike" kern="1200" cap="none" spc="0" normalizeH="0" baseline="0" noProof="0" dirty="0">
                <a:ln>
                  <a:noFill/>
                </a:ln>
                <a:solidFill>
                  <a:schemeClr val="tx1"/>
                </a:solidFill>
                <a:effectLst/>
                <a:uLnTx/>
                <a:uFillTx/>
                <a:latin typeface="Arial"/>
                <a:cs typeface="Arial"/>
              </a:endParaRPr>
            </a:p>
            <a:p>
              <a:pPr defTabSz="609585">
                <a:buClr>
                  <a:srgbClr val="AF1F25"/>
                </a:buClr>
                <a:defRPr/>
              </a:pPr>
              <a:r>
                <a:rPr lang="en-US" sz="1200" dirty="0">
                  <a:solidFill>
                    <a:schemeClr val="tx1"/>
                  </a:solidFill>
                  <a:latin typeface="Arial"/>
                  <a:cs typeface="Arial"/>
                </a:rPr>
                <a:t>Acad. Advising &amp; Curriculum</a:t>
              </a:r>
            </a:p>
            <a:p>
              <a:pPr marR="0" lvl="0" defTabSz="609585" rtl="0" eaLnBrk="1" fontAlgn="auto" latinLnBrk="0" hangingPunct="1">
                <a:lnSpc>
                  <a:spcPct val="100000"/>
                </a:lnSpc>
                <a:spcBef>
                  <a:spcPts val="0"/>
                </a:spcBef>
                <a:spcAft>
                  <a:spcPts val="0"/>
                </a:spcAft>
                <a:buClr>
                  <a:srgbClr val="AF1F25"/>
                </a:buClr>
                <a:buSzTx/>
                <a:tabLst/>
                <a:defRPr/>
              </a:pPr>
              <a:r>
                <a:rPr kumimoji="0" lang="en-US" sz="1200" b="0" i="0" u="none" strike="noStrike" kern="1200" cap="none" spc="0" normalizeH="0" baseline="0" noProof="0" dirty="0">
                  <a:ln>
                    <a:noFill/>
                  </a:ln>
                  <a:solidFill>
                    <a:schemeClr val="tx1"/>
                  </a:solidFill>
                  <a:effectLst/>
                  <a:uLnTx/>
                  <a:uFillTx/>
                  <a:latin typeface="Arial"/>
                  <a:cs typeface="Arial"/>
                </a:rPr>
                <a:t>Student Financials</a:t>
              </a:r>
              <a:endParaRPr lang="en-US" sz="1200" b="0" i="0" u="none" strike="noStrike" kern="1200" cap="none" spc="0" normalizeH="0" baseline="0" noProof="0" dirty="0">
                <a:ln>
                  <a:noFill/>
                </a:ln>
                <a:solidFill>
                  <a:schemeClr val="tx1"/>
                </a:solidFill>
                <a:effectLst/>
                <a:uLnTx/>
                <a:uFillTx/>
                <a:latin typeface="Arial"/>
                <a:cs typeface="Arial"/>
              </a:endParaRPr>
            </a:p>
            <a:p>
              <a:pPr marR="0" lvl="0" defTabSz="609585" rtl="0" eaLnBrk="1" fontAlgn="auto" latinLnBrk="0" hangingPunct="1">
                <a:lnSpc>
                  <a:spcPct val="100000"/>
                </a:lnSpc>
                <a:spcBef>
                  <a:spcPts val="0"/>
                </a:spcBef>
                <a:spcAft>
                  <a:spcPts val="0"/>
                </a:spcAft>
                <a:buClr>
                  <a:srgbClr val="AF1F25"/>
                </a:buClr>
                <a:buSzTx/>
                <a:tabLst/>
                <a:defRPr/>
              </a:pPr>
              <a:r>
                <a:rPr lang="en-US" sz="1200" dirty="0">
                  <a:solidFill>
                    <a:schemeClr val="tx1"/>
                  </a:solidFill>
                  <a:latin typeface="Arial"/>
                  <a:cs typeface="Arial"/>
                </a:rPr>
                <a:t>Financial Aid</a:t>
              </a:r>
            </a:p>
          </p:txBody>
        </p:sp>
        <p:sp>
          <p:nvSpPr>
            <p:cNvPr id="73" name="Rectangle 72">
              <a:extLst>
                <a:ext uri="{FF2B5EF4-FFF2-40B4-BE49-F238E27FC236}">
                  <a16:creationId xmlns:a16="http://schemas.microsoft.com/office/drawing/2014/main" id="{54D200C6-72F9-45CD-8844-0F37F72F96FB}"/>
                </a:ext>
              </a:extLst>
            </p:cNvPr>
            <p:cNvSpPr/>
            <p:nvPr/>
          </p:nvSpPr>
          <p:spPr>
            <a:xfrm>
              <a:off x="9540628" y="4517722"/>
              <a:ext cx="2159216" cy="15687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dirty="0">
                  <a:solidFill>
                    <a:schemeClr val="tx1"/>
                  </a:solidFill>
                  <a:latin typeface="Arial"/>
                  <a:cs typeface="Arial"/>
                </a:rPr>
                <a:t>Integrations</a:t>
              </a:r>
              <a:endParaRPr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dirty="0">
                  <a:solidFill>
                    <a:schemeClr val="tx1"/>
                  </a:solidFill>
                  <a:latin typeface="Arial"/>
                  <a:cs typeface="Arial"/>
                </a:rPr>
                <a:t>Data Conversion</a:t>
              </a:r>
            </a:p>
            <a:p>
              <a:pPr marL="171450" indent="-171450" defTabSz="609585">
                <a:buClr>
                  <a:srgbClr val="AF1F25"/>
                </a:buClr>
                <a:buFont typeface="Arial" panose="020B0604020202020204" pitchFamily="34" charset="0"/>
                <a:buChar char="•"/>
                <a:defRPr/>
              </a:pPr>
              <a:r>
                <a:rPr kumimoji="0" lang="en-US" sz="1200" b="0" i="0" u="none" strike="noStrike" kern="1200" cap="none" spc="0" normalizeH="0" baseline="0" noProof="0" dirty="0">
                  <a:ln>
                    <a:noFill/>
                  </a:ln>
                  <a:solidFill>
                    <a:schemeClr val="tx1"/>
                  </a:solidFill>
                  <a:effectLst/>
                  <a:uLnTx/>
                  <a:uFillTx/>
                  <a:latin typeface="Arial"/>
                  <a:cs typeface="Arial"/>
                </a:rPr>
                <a:t>Security</a:t>
              </a:r>
              <a:r>
                <a:rPr lang="en-US" sz="1200" dirty="0">
                  <a:solidFill>
                    <a:schemeClr val="tx1"/>
                  </a:solidFill>
                  <a:latin typeface="Arial"/>
                  <a:cs typeface="Arial"/>
                </a:rPr>
                <a:t> </a:t>
              </a:r>
              <a:endParaRPr lang="en-US" sz="1200" dirty="0">
                <a:solidFill>
                  <a:schemeClr val="tx1"/>
                </a:solidFill>
                <a:latin typeface="Arial" panose="020B0604020202020204" pitchFamily="34" charset="0"/>
                <a:cs typeface="Arial" panose="020B0604020202020204" pitchFamily="34" charset="0"/>
              </a:endParaRPr>
            </a:p>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dirty="0">
                  <a:solidFill>
                    <a:schemeClr val="tx1"/>
                  </a:solidFill>
                  <a:latin typeface="Arial"/>
                  <a:cs typeface="Arial"/>
                </a:rPr>
                <a:t>Reporting</a:t>
              </a:r>
              <a:endParaRPr lang="en-US" sz="1200" b="0" i="0" u="none" strike="noStrike" kern="1200" cap="none" spc="0" normalizeH="0" baseline="0" noProof="0" dirty="0">
                <a:ln>
                  <a:noFill/>
                </a:ln>
                <a:solidFill>
                  <a:schemeClr val="tx1"/>
                </a:solidFill>
                <a:effectLst/>
                <a:uLnTx/>
                <a:uFillTx/>
                <a:latin typeface="Arial"/>
                <a:cs typeface="Arial"/>
              </a:endParaRPr>
            </a:p>
          </p:txBody>
        </p:sp>
        <p:grpSp>
          <p:nvGrpSpPr>
            <p:cNvPr id="74" name="Group 73">
              <a:extLst>
                <a:ext uri="{FF2B5EF4-FFF2-40B4-BE49-F238E27FC236}">
                  <a16:creationId xmlns:a16="http://schemas.microsoft.com/office/drawing/2014/main" id="{07C6A5CF-4311-4C42-BDC7-D16EC2F32448}"/>
                </a:ext>
              </a:extLst>
            </p:cNvPr>
            <p:cNvGrpSpPr/>
            <p:nvPr/>
          </p:nvGrpSpPr>
          <p:grpSpPr>
            <a:xfrm>
              <a:off x="302000" y="1239649"/>
              <a:ext cx="1889438" cy="1909482"/>
              <a:chOff x="276325" y="240477"/>
              <a:chExt cx="2419185" cy="2478805"/>
            </a:xfrm>
          </p:grpSpPr>
          <p:sp>
            <p:nvSpPr>
              <p:cNvPr id="96" name="Rectangle 95">
                <a:extLst>
                  <a:ext uri="{FF2B5EF4-FFF2-40B4-BE49-F238E27FC236}">
                    <a16:creationId xmlns:a16="http://schemas.microsoft.com/office/drawing/2014/main" id="{C0193678-4337-41AE-9AFB-F57A19D0783E}"/>
                  </a:ext>
                </a:extLst>
              </p:cNvPr>
              <p:cNvSpPr/>
              <p:nvPr/>
            </p:nvSpPr>
            <p:spPr>
              <a:xfrm>
                <a:off x="276330" y="364196"/>
                <a:ext cx="2413537" cy="169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98" name="Picture 97">
                <a:extLst>
                  <a:ext uri="{FF2B5EF4-FFF2-40B4-BE49-F238E27FC236}">
                    <a16:creationId xmlns:a16="http://schemas.microsoft.com/office/drawing/2014/main" id="{3C5AF4FE-AD35-4929-9C28-B949A3660E0A}"/>
                  </a:ext>
                </a:extLst>
              </p:cNvPr>
              <p:cNvPicPr>
                <a:picLocks noChangeAspect="1"/>
              </p:cNvPicPr>
              <p:nvPr/>
            </p:nvPicPr>
            <p:blipFill rotWithShape="1">
              <a:blip r:embed="rId3">
                <a:duotone>
                  <a:prstClr val="black"/>
                  <a:schemeClr val="tx1">
                    <a:tint val="45000"/>
                    <a:satMod val="400000"/>
                  </a:schemeClr>
                </a:duotone>
              </a:blip>
              <a:srcRect l="30013" t="26803" r="32350" b="36015"/>
              <a:stretch/>
            </p:blipFill>
            <p:spPr>
              <a:xfrm>
                <a:off x="1663069" y="909760"/>
                <a:ext cx="867908" cy="863873"/>
              </a:xfrm>
              <a:prstGeom prst="rect">
                <a:avLst/>
              </a:prstGeom>
            </p:spPr>
          </p:pic>
          <p:pic>
            <p:nvPicPr>
              <p:cNvPr id="99" name="Picture 98">
                <a:extLst>
                  <a:ext uri="{FF2B5EF4-FFF2-40B4-BE49-F238E27FC236}">
                    <a16:creationId xmlns:a16="http://schemas.microsoft.com/office/drawing/2014/main" id="{007FE70C-FC18-4F28-B821-7A225F7B8B0C}"/>
                  </a:ext>
                </a:extLst>
              </p:cNvPr>
              <p:cNvPicPr>
                <a:picLocks noChangeAspect="1"/>
              </p:cNvPicPr>
              <p:nvPr/>
            </p:nvPicPr>
            <p:blipFill rotWithShape="1">
              <a:blip r:embed="rId3">
                <a:duotone>
                  <a:prstClr val="black"/>
                  <a:srgbClr val="AF1F25">
                    <a:tint val="45000"/>
                    <a:satMod val="400000"/>
                  </a:srgbClr>
                </a:duotone>
              </a:blip>
              <a:srcRect l="30013" t="26803" r="32350" b="36015"/>
              <a:stretch/>
            </p:blipFill>
            <p:spPr>
              <a:xfrm>
                <a:off x="433788" y="935150"/>
                <a:ext cx="863176" cy="846248"/>
              </a:xfrm>
              <a:prstGeom prst="rect">
                <a:avLst/>
              </a:prstGeom>
            </p:spPr>
          </p:pic>
          <p:sp>
            <p:nvSpPr>
              <p:cNvPr id="100" name="Rounded Rectangle 3">
                <a:extLst>
                  <a:ext uri="{FF2B5EF4-FFF2-40B4-BE49-F238E27FC236}">
                    <a16:creationId xmlns:a16="http://schemas.microsoft.com/office/drawing/2014/main" id="{8EF25524-5ECC-452E-8CE5-EF0FDCD392A2}"/>
                  </a:ext>
                </a:extLst>
              </p:cNvPr>
              <p:cNvSpPr>
                <a:spLocks noChangeArrowheads="1"/>
              </p:cNvSpPr>
              <p:nvPr/>
            </p:nvSpPr>
            <p:spPr bwMode="auto">
              <a:xfrm>
                <a:off x="276325" y="1948293"/>
                <a:ext cx="2419185" cy="770989"/>
              </a:xfrm>
              <a:prstGeom prst="roundRect">
                <a:avLst>
                  <a:gd name="adj" fmla="val 0"/>
                </a:avLst>
              </a:prstGeom>
              <a:solidFill>
                <a:srgbClr val="707372"/>
              </a:solidFill>
              <a:ln>
                <a:noFill/>
              </a:ln>
            </p:spPr>
            <p:txBody>
              <a:bodyPr lIns="0" tIns="0" rIns="0" bIns="0" anchor="ctr">
                <a:noAutofit/>
              </a:bodyPr>
              <a:lstStyle/>
              <a:p>
                <a:pPr algn="ctr" defTabSz="609585">
                  <a:defRPr/>
                </a:pPr>
                <a:r>
                  <a:rPr kumimoji="0" lang="en-US" altLang="en-US" sz="1200" b="1" i="0" u="none" strike="noStrike" kern="1200" cap="none" spc="0" normalizeH="0" baseline="0" noProof="0" dirty="0">
                    <a:ln>
                      <a:noFill/>
                    </a:ln>
                    <a:solidFill>
                      <a:srgbClr val="FFFFFF"/>
                    </a:solidFill>
                    <a:effectLst/>
                    <a:uLnTx/>
                    <a:uFillTx/>
                    <a:latin typeface="Arial"/>
                    <a:ea typeface="Impact" panose="020B0806030902050204" pitchFamily="34" charset="0"/>
                    <a:cs typeface="Arial"/>
                  </a:rPr>
                  <a:t>Example of</a:t>
                </a:r>
                <a:r>
                  <a:rPr lang="en-US" altLang="en-US" sz="1200" b="1" dirty="0">
                    <a:solidFill>
                      <a:srgbClr val="FFFFFF"/>
                    </a:solidFill>
                    <a:latin typeface="Arial"/>
                    <a:ea typeface="Impact" panose="020B0806030902050204" pitchFamily="34" charset="0"/>
                    <a:cs typeface="Arial"/>
                  </a:rPr>
                  <a:t> a </a:t>
                </a:r>
                <a:endParaRPr lang="en-US" altLang="en-US" sz="1200" b="1" i="0" u="none" strike="noStrike" kern="1200" cap="none" spc="0" normalizeH="0" baseline="0" noProof="0">
                  <a:ln>
                    <a:noFill/>
                  </a:ln>
                  <a:solidFill>
                    <a:srgbClr val="FFFFFF"/>
                  </a:solidFill>
                  <a:effectLst/>
                  <a:uLnTx/>
                  <a:uFillTx/>
                  <a:latin typeface="Arial" panose="020B0604020202020204" pitchFamily="34" charset="0"/>
                  <a:ea typeface="Impact" panose="020B0806030902050204" pitchFamily="34" charset="0"/>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altLang="en-US" sz="1200" b="1" dirty="0">
                    <a:solidFill>
                      <a:srgbClr val="FFFFFF"/>
                    </a:solidFill>
                    <a:latin typeface="Arial"/>
                    <a:ea typeface="Impact" panose="020B0806030902050204" pitchFamily="34" charset="0"/>
                    <a:cs typeface="Arial"/>
                  </a:rPr>
                  <a:t>2-In-The-Box</a:t>
                </a:r>
                <a:endParaRPr lang="en-US" altLang="en-US" sz="1200" b="1" i="0" u="none" strike="noStrike" kern="1200" cap="none" spc="0" normalizeH="0" baseline="0" noProof="0">
                  <a:ln>
                    <a:noFill/>
                  </a:ln>
                  <a:solidFill>
                    <a:srgbClr val="FFFFFF"/>
                  </a:solidFill>
                  <a:effectLst/>
                  <a:uLnTx/>
                  <a:uFillTx/>
                  <a:latin typeface="Arial" panose="020B0604020202020204" pitchFamily="34" charset="0"/>
                  <a:ea typeface="Impact" panose="020B0806030902050204" pitchFamily="34" charset="0"/>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altLang="en-US" sz="1200" b="1" dirty="0">
                    <a:solidFill>
                      <a:srgbClr val="FFFFFF"/>
                    </a:solidFill>
                    <a:latin typeface="Arial"/>
                    <a:ea typeface="Impact" panose="020B0806030902050204" pitchFamily="34" charset="0"/>
                    <a:cs typeface="Arial"/>
                    <a:sym typeface="Arial" panose="020B0604020202020204" pitchFamily="34" charset="0"/>
                  </a:rPr>
                  <a:t>Approach</a:t>
                </a:r>
                <a:endParaRPr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Impact" panose="020B080603090205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AD961498-7023-4EAC-AEA5-354F41D6947F}"/>
                  </a:ext>
                </a:extLst>
              </p:cNvPr>
              <p:cNvSpPr txBox="1"/>
              <p:nvPr/>
            </p:nvSpPr>
            <p:spPr>
              <a:xfrm>
                <a:off x="280842" y="240477"/>
                <a:ext cx="1339873" cy="577591"/>
              </a:xfrm>
              <a:prstGeom prst="rect">
                <a:avLst/>
              </a:prstGeom>
              <a:solidFill>
                <a:srgbClr val="CAC7A7"/>
              </a:solidFill>
            </p:spPr>
            <p:txBody>
              <a:bodyPr wrap="square" lIns="91440" tIns="45720" rIns="91440" bIns="45720" rtlCol="0" anchor="t">
                <a:spAutoFit/>
              </a:bodyPr>
              <a:lstStyle/>
              <a:p>
                <a:pPr marL="0" marR="0" lvl="0" indent="0" algn="ctr" defTabSz="609585">
                  <a:lnSpc>
                    <a:spcPct val="100000"/>
                  </a:lnSpc>
                  <a:spcBef>
                    <a:spcPts val="0"/>
                  </a:spcBef>
                  <a:spcAft>
                    <a:spcPts val="0"/>
                  </a:spcAft>
                  <a:buClrTx/>
                  <a:buSzTx/>
                  <a:buNone/>
                  <a:tabLst/>
                  <a:defRPr/>
                </a:pPr>
                <a:r>
                  <a:rPr lang="en-US" sz="1200" b="1" dirty="0">
                    <a:solidFill>
                      <a:srgbClr val="AF1F25"/>
                    </a:solidFill>
                    <a:latin typeface="Arial"/>
                    <a:cs typeface="Arial"/>
                  </a:rPr>
                  <a:t>Consultant</a:t>
                </a:r>
                <a:endParaRPr lang="en-US" sz="1200">
                  <a:solidFill>
                    <a:srgbClr val="AF1F25"/>
                  </a:solidFill>
                  <a:cs typeface="Calibri"/>
                </a:endParaRPr>
              </a:p>
              <a:p>
                <a:pPr algn="ctr" defTabSz="609585">
                  <a:defRPr/>
                </a:pPr>
                <a:r>
                  <a:rPr lang="en-US" sz="1200" b="1" dirty="0">
                    <a:solidFill>
                      <a:srgbClr val="AF1F25"/>
                    </a:solidFill>
                    <a:latin typeface="Arial"/>
                    <a:cs typeface="Arial"/>
                  </a:rPr>
                  <a:t>Team</a:t>
                </a:r>
                <a:endParaRPr lang="en-US" sz="1200" b="1" i="0" u="none" strike="noStrike" kern="1200" cap="none" spc="0" normalizeH="0" baseline="0" noProof="0" dirty="0">
                  <a:ln>
                    <a:noFill/>
                  </a:ln>
                  <a:solidFill>
                    <a:srgbClr val="AF1F25"/>
                  </a:solidFill>
                  <a:effectLst/>
                  <a:uLnTx/>
                  <a:uFillTx/>
                  <a:latin typeface="Arial"/>
                  <a:cs typeface="Arial"/>
                </a:endParaRPr>
              </a:p>
            </p:txBody>
          </p:sp>
        </p:grpSp>
        <p:sp>
          <p:nvSpPr>
            <p:cNvPr id="75" name="Rectangle 74">
              <a:extLst>
                <a:ext uri="{FF2B5EF4-FFF2-40B4-BE49-F238E27FC236}">
                  <a16:creationId xmlns:a16="http://schemas.microsoft.com/office/drawing/2014/main" id="{37DCFF86-61D5-44BC-BDC5-621780790E0E}"/>
                </a:ext>
              </a:extLst>
            </p:cNvPr>
            <p:cNvSpPr/>
            <p:nvPr/>
          </p:nvSpPr>
          <p:spPr>
            <a:xfrm>
              <a:off x="4816027" y="4528184"/>
              <a:ext cx="2159216" cy="15636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indent="-171450" defTabSz="609585">
                <a:buClr>
                  <a:srgbClr val="AF1F25"/>
                </a:buClr>
                <a:buFont typeface="Arial" panose="020B0604020202020204" pitchFamily="34" charset="0"/>
                <a:buChar char="•"/>
                <a:defRPr/>
              </a:pPr>
              <a:r>
                <a:rPr lang="en-US" sz="1200" dirty="0">
                  <a:solidFill>
                    <a:schemeClr val="tx1"/>
                  </a:solidFill>
                  <a:latin typeface="Arial"/>
                  <a:cs typeface="Arial"/>
                </a:rPr>
                <a:t>Communication</a:t>
              </a:r>
              <a:endParaRPr lang="en-US" sz="1200" dirty="0">
                <a:solidFill>
                  <a:schemeClr val="tx1"/>
                </a:solidFill>
                <a:latin typeface="Arial" panose="020B0604020202020204" pitchFamily="34" charset="0"/>
                <a:cs typeface="Arial" panose="020B0604020202020204" pitchFamily="34" charset="0"/>
              </a:endParaRPr>
            </a:p>
            <a:p>
              <a:pPr marL="171450" indent="-171450" defTabSz="609585">
                <a:buClr>
                  <a:srgbClr val="AF1F25"/>
                </a:buClr>
                <a:buFont typeface="Arial" panose="020B0604020202020204" pitchFamily="34" charset="0"/>
                <a:buChar char="•"/>
                <a:defRPr/>
              </a:pPr>
              <a:r>
                <a:rPr lang="en-US" sz="1200" dirty="0">
                  <a:solidFill>
                    <a:schemeClr val="tx1"/>
                  </a:solidFill>
                  <a:latin typeface="Arial"/>
                  <a:cs typeface="Arial"/>
                </a:rPr>
                <a:t>Training Development and Delivery</a:t>
              </a:r>
            </a:p>
            <a:p>
              <a:pPr marL="171450" indent="-171450" defTabSz="609585">
                <a:buClr>
                  <a:srgbClr val="AF1F25"/>
                </a:buClr>
                <a:buFont typeface="Arial" panose="020B0604020202020204" pitchFamily="34" charset="0"/>
                <a:buChar char="•"/>
                <a:defRPr/>
              </a:pPr>
              <a:r>
                <a:rPr lang="en-US" sz="1200" dirty="0">
                  <a:solidFill>
                    <a:schemeClr val="tx1"/>
                  </a:solidFill>
                  <a:latin typeface="Arial"/>
                  <a:cs typeface="Arial"/>
                </a:rPr>
                <a:t>Change Liaisons</a:t>
              </a:r>
              <a:endParaRPr lang="en-US" dirty="0"/>
            </a:p>
            <a:p>
              <a:pPr marR="0" lvl="0" defTabSz="609585"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6" name="Rounded Rectangle 3">
              <a:extLst>
                <a:ext uri="{FF2B5EF4-FFF2-40B4-BE49-F238E27FC236}">
                  <a16:creationId xmlns:a16="http://schemas.microsoft.com/office/drawing/2014/main" id="{ECB516F9-A73C-4F28-94DF-865DAD9EFCA8}"/>
                </a:ext>
              </a:extLst>
            </p:cNvPr>
            <p:cNvSpPr>
              <a:spLocks noChangeArrowheads="1"/>
            </p:cNvSpPr>
            <p:nvPr/>
          </p:nvSpPr>
          <p:spPr bwMode="auto">
            <a:xfrm>
              <a:off x="3535816" y="3682873"/>
              <a:ext cx="1127791" cy="822960"/>
            </a:xfrm>
            <a:prstGeom prst="roundRect">
              <a:avLst>
                <a:gd name="adj" fmla="val 0"/>
              </a:avLst>
            </a:prstGeom>
            <a:solidFill>
              <a:srgbClr val="CAC7A7"/>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84" name="Rounded Rectangle 3">
              <a:extLst>
                <a:ext uri="{FF2B5EF4-FFF2-40B4-BE49-F238E27FC236}">
                  <a16:creationId xmlns:a16="http://schemas.microsoft.com/office/drawing/2014/main" id="{04BBE017-D066-48AA-A14F-EEF0DE902F83}"/>
                </a:ext>
              </a:extLst>
            </p:cNvPr>
            <p:cNvSpPr>
              <a:spLocks noChangeArrowheads="1"/>
            </p:cNvSpPr>
            <p:nvPr/>
          </p:nvSpPr>
          <p:spPr bwMode="auto">
            <a:xfrm>
              <a:off x="438029" y="3701906"/>
              <a:ext cx="1880544" cy="726506"/>
            </a:xfrm>
            <a:prstGeom prst="roundRect">
              <a:avLst>
                <a:gd name="adj" fmla="val 0"/>
              </a:avLst>
            </a:prstGeom>
            <a:solidFill>
              <a:srgbClr val="AF1F25"/>
            </a:solidFill>
            <a:ln>
              <a:noFill/>
            </a:ln>
          </p:spPr>
          <p:txBody>
            <a:bodyPr lIns="0" tIns="0" rIns="0" bIns="0" anchor="ctr">
              <a:normAutofit/>
            </a:bodyPr>
            <a:lstStyle/>
            <a:p>
              <a:pPr algn="ctr" defTabSz="609585">
                <a:defRPr/>
              </a:pPr>
              <a:r>
                <a:rPr lang="en-US" altLang="en-US" sz="2000" b="1" dirty="0">
                  <a:solidFill>
                    <a:srgbClr val="FFFFFF"/>
                  </a:solidFill>
                  <a:latin typeface="Arial"/>
                  <a:ea typeface="Impact" panose="020B0806030902050204" pitchFamily="34" charset="0"/>
                  <a:cs typeface="Arial"/>
                </a:rPr>
                <a:t>Program </a:t>
              </a:r>
              <a:br>
                <a:rPr lang="en-US" altLang="en-US" sz="2000" b="1" dirty="0">
                  <a:solidFill>
                    <a:srgbClr val="FFFFFF"/>
                  </a:solidFill>
                  <a:latin typeface="Arial"/>
                  <a:ea typeface="Impact" panose="020B0806030902050204" pitchFamily="34" charset="0"/>
                  <a:cs typeface="Arial"/>
                </a:rPr>
              </a:br>
              <a:r>
                <a:rPr lang="en-US" altLang="en-US" sz="2000" b="1" dirty="0">
                  <a:solidFill>
                    <a:srgbClr val="FFFFFF"/>
                  </a:solidFill>
                  <a:latin typeface="Arial"/>
                  <a:ea typeface="Impact" panose="020B0806030902050204" pitchFamily="34" charset="0"/>
                  <a:cs typeface="Arial"/>
                </a:rPr>
                <a:t>Director</a:t>
              </a:r>
              <a:endPar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Impact" panose="020B0806030902050204" pitchFamily="34" charset="0"/>
                <a:cs typeface="Arial" panose="020B0604020202020204" pitchFamily="34" charset="0"/>
                <a:sym typeface="Arial" panose="020B0604020202020204" pitchFamily="34" charset="0"/>
              </a:endParaRPr>
            </a:p>
          </p:txBody>
        </p:sp>
        <p:sp>
          <p:nvSpPr>
            <p:cNvPr id="85" name="TextBox 84">
              <a:extLst>
                <a:ext uri="{FF2B5EF4-FFF2-40B4-BE49-F238E27FC236}">
                  <a16:creationId xmlns:a16="http://schemas.microsoft.com/office/drawing/2014/main" id="{1DF4FA48-10D4-4FB6-B248-5752C37B838C}"/>
                </a:ext>
              </a:extLst>
            </p:cNvPr>
            <p:cNvSpPr txBox="1"/>
            <p:nvPr/>
          </p:nvSpPr>
          <p:spPr>
            <a:xfrm>
              <a:off x="3581741" y="3086488"/>
              <a:ext cx="5563244" cy="444932"/>
            </a:xfrm>
            <a:prstGeom prst="rect">
              <a:avLst/>
            </a:prstGeom>
            <a:solidFill>
              <a:srgbClr val="C00000"/>
            </a:solidFill>
            <a:ln>
              <a:solidFill>
                <a:schemeClr val="tx1"/>
              </a:solidFill>
            </a:ln>
          </p:spPr>
          <p:txBody>
            <a:bodyPr wrap="square" lIns="91440" tIns="45720" rIns="91440" bIns="45720" rtlCol="0" anchor="t">
              <a:spAutoFit/>
            </a:bodyPr>
            <a:lstStyle/>
            <a:p>
              <a:pPr algn="ctr"/>
              <a:r>
                <a:rPr lang="en-US" sz="2400" b="1" dirty="0">
                  <a:solidFill>
                    <a:schemeClr val="bg1"/>
                  </a:solidFill>
                  <a:latin typeface="Arial"/>
                  <a:cs typeface="Arial"/>
                </a:rPr>
                <a:t>Project Leadership Team</a:t>
              </a:r>
            </a:p>
          </p:txBody>
        </p:sp>
        <p:sp>
          <p:nvSpPr>
            <p:cNvPr id="86" name="Rounded Rectangle 3">
              <a:extLst>
                <a:ext uri="{FF2B5EF4-FFF2-40B4-BE49-F238E27FC236}">
                  <a16:creationId xmlns:a16="http://schemas.microsoft.com/office/drawing/2014/main" id="{5BFEC230-27F8-422A-AC39-8C81C76B28D8}"/>
                </a:ext>
              </a:extLst>
            </p:cNvPr>
            <p:cNvSpPr>
              <a:spLocks noChangeArrowheads="1"/>
            </p:cNvSpPr>
            <p:nvPr/>
          </p:nvSpPr>
          <p:spPr bwMode="auto">
            <a:xfrm>
              <a:off x="444974" y="4494086"/>
              <a:ext cx="1873599" cy="750318"/>
            </a:xfrm>
            <a:prstGeom prst="roundRect">
              <a:avLst>
                <a:gd name="adj" fmla="val 0"/>
              </a:avLst>
            </a:prstGeom>
            <a:solidFill>
              <a:srgbClr val="CAC7A7"/>
            </a:solidFill>
            <a:ln>
              <a:noFill/>
            </a:ln>
          </p:spPr>
          <p:txBody>
            <a:bodyPr lIns="0" tIns="0" rIns="0" bIns="0" anchor="ctr">
              <a:normAutofit/>
            </a:bodyPr>
            <a:lstStyle/>
            <a:p>
              <a:pPr algn="ctr" defTabSz="609585">
                <a:defRPr/>
              </a:pPr>
              <a:r>
                <a:rPr lang="en-US" altLang="en-US" sz="2000" b="1" dirty="0">
                  <a:solidFill>
                    <a:srgbClr val="AF1F25"/>
                  </a:solidFill>
                  <a:latin typeface="Arial"/>
                  <a:ea typeface="Impact" panose="020B0806030902050204" pitchFamily="34" charset="0"/>
                  <a:cs typeface="Arial"/>
                  <a:sym typeface="Arial" panose="020B0604020202020204" pitchFamily="34" charset="0"/>
                </a:rPr>
                <a:t>Engagement </a:t>
              </a:r>
              <a:br>
                <a:rPr lang="en-US" altLang="en-US" sz="2000" b="1" dirty="0">
                  <a:latin typeface="Arial"/>
                  <a:ea typeface="Impact" panose="020B0806030902050204" pitchFamily="34" charset="0"/>
                  <a:cs typeface="Arial"/>
                </a:rPr>
              </a:br>
              <a:r>
                <a:rPr lang="en-US" altLang="en-US" sz="2000" b="1" dirty="0">
                  <a:solidFill>
                    <a:srgbClr val="AF1F25"/>
                  </a:solidFill>
                  <a:latin typeface="Arial"/>
                  <a:ea typeface="Impact" panose="020B0806030902050204" pitchFamily="34" charset="0"/>
                  <a:cs typeface="Arial"/>
                  <a:sym typeface="Arial" panose="020B0604020202020204" pitchFamily="34" charset="0"/>
                </a:rPr>
                <a:t>Manager</a:t>
              </a:r>
              <a:endParaRPr lang="en-US" altLang="en-US" sz="2000" b="1" i="0" u="none" strike="noStrike" kern="1200" cap="none" spc="0" normalizeH="0" baseline="0" noProof="0" dirty="0">
                <a:ln>
                  <a:noFill/>
                </a:ln>
                <a:solidFill>
                  <a:srgbClr val="AF1F25"/>
                </a:solidFill>
                <a:effectLst/>
                <a:uLnTx/>
                <a:uFillTx/>
                <a:latin typeface="Arial"/>
                <a:ea typeface="Impact" panose="020B0806030902050204" pitchFamily="34" charset="0"/>
                <a:cs typeface="Arial"/>
              </a:endParaRPr>
            </a:p>
          </p:txBody>
        </p:sp>
        <p:cxnSp>
          <p:nvCxnSpPr>
            <p:cNvPr id="87" name="Connector: Elbow 23">
              <a:extLst>
                <a:ext uri="{FF2B5EF4-FFF2-40B4-BE49-F238E27FC236}">
                  <a16:creationId xmlns:a16="http://schemas.microsoft.com/office/drawing/2014/main" id="{956BFE27-428A-456D-8C1E-874A91EC62E7}"/>
                </a:ext>
              </a:extLst>
            </p:cNvPr>
            <p:cNvCxnSpPr>
              <a:cxnSpLocks/>
            </p:cNvCxnSpPr>
            <p:nvPr/>
          </p:nvCxnSpPr>
          <p:spPr>
            <a:xfrm>
              <a:off x="3513702" y="2726134"/>
              <a:ext cx="3068736" cy="360354"/>
            </a:xfrm>
            <a:prstGeom prst="bentConnector2">
              <a:avLst/>
            </a:prstGeom>
            <a:ln w="22225" cmpd="sng">
              <a:solidFill>
                <a:srgbClr val="AF1F25"/>
              </a:solidFill>
            </a:ln>
            <a:effectLst/>
          </p:spPr>
          <p:style>
            <a:lnRef idx="2">
              <a:schemeClr val="accent1"/>
            </a:lnRef>
            <a:fillRef idx="0">
              <a:schemeClr val="accent1"/>
            </a:fillRef>
            <a:effectRef idx="1">
              <a:schemeClr val="accent1"/>
            </a:effectRef>
            <a:fontRef idx="minor">
              <a:schemeClr val="tx1"/>
            </a:fontRef>
          </p:style>
        </p:cxnSp>
        <p:cxnSp>
          <p:nvCxnSpPr>
            <p:cNvPr id="88" name="Connector: Elbow 24">
              <a:extLst>
                <a:ext uri="{FF2B5EF4-FFF2-40B4-BE49-F238E27FC236}">
                  <a16:creationId xmlns:a16="http://schemas.microsoft.com/office/drawing/2014/main" id="{600F4D64-4649-46DA-AF96-4BAE3E631F52}"/>
                </a:ext>
              </a:extLst>
            </p:cNvPr>
            <p:cNvCxnSpPr>
              <a:cxnSpLocks/>
            </p:cNvCxnSpPr>
            <p:nvPr/>
          </p:nvCxnSpPr>
          <p:spPr>
            <a:xfrm flipV="1">
              <a:off x="6925337" y="2265126"/>
              <a:ext cx="2204900" cy="497512"/>
            </a:xfrm>
            <a:prstGeom prst="bentConnector2">
              <a:avLst/>
            </a:prstGeom>
            <a:ln w="22225" cmpd="sng">
              <a:solidFill>
                <a:srgbClr val="AF1F25"/>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93A098E4-7A14-4FC5-9618-688DE78A0DB5}"/>
                </a:ext>
              </a:extLst>
            </p:cNvPr>
            <p:cNvGrpSpPr/>
            <p:nvPr/>
          </p:nvGrpSpPr>
          <p:grpSpPr>
            <a:xfrm>
              <a:off x="2318573" y="990511"/>
              <a:ext cx="8371751" cy="1553227"/>
              <a:chOff x="2465125" y="943449"/>
              <a:chExt cx="8371751" cy="1553227"/>
            </a:xfrm>
          </p:grpSpPr>
          <p:sp>
            <p:nvSpPr>
              <p:cNvPr id="90" name="Rounded Rectangle 3">
                <a:extLst>
                  <a:ext uri="{FF2B5EF4-FFF2-40B4-BE49-F238E27FC236}">
                    <a16:creationId xmlns:a16="http://schemas.microsoft.com/office/drawing/2014/main" id="{B04707FF-4C10-435A-AA89-3C4EE781E063}"/>
                  </a:ext>
                </a:extLst>
              </p:cNvPr>
              <p:cNvSpPr>
                <a:spLocks noChangeArrowheads="1"/>
              </p:cNvSpPr>
              <p:nvPr/>
            </p:nvSpPr>
            <p:spPr bwMode="auto">
              <a:xfrm>
                <a:off x="5462594" y="1463606"/>
                <a:ext cx="2602230" cy="923853"/>
              </a:xfrm>
              <a:prstGeom prst="roundRect">
                <a:avLst>
                  <a:gd name="adj" fmla="val 0"/>
                </a:avLst>
              </a:prstGeom>
              <a:solidFill>
                <a:srgbClr val="AF1F25"/>
              </a:solidFill>
              <a:ln>
                <a:noFill/>
              </a:ln>
            </p:spPr>
            <p:txBody>
              <a:bodyPr lIns="0" tIns="0" rIns="0" bIns="0" anchor="ctr">
                <a:normAutofit/>
              </a:bodyPr>
              <a:lstStyle/>
              <a:p>
                <a:pPr algn="ctr" defTabSz="609585">
                  <a:defRPr/>
                </a:pPr>
                <a:r>
                  <a:rPr lang="en-US" altLang="en-US" sz="2000" b="1" dirty="0">
                    <a:solidFill>
                      <a:srgbClr val="FFFFFF"/>
                    </a:solidFill>
                    <a:latin typeface="Arial"/>
                    <a:cs typeface="Arial"/>
                  </a:rPr>
                  <a:t>Steering </a:t>
                </a:r>
                <a:br>
                  <a:rPr lang="en-US" altLang="en-US" sz="2000" b="1" dirty="0">
                    <a:latin typeface="Arial"/>
                    <a:cs typeface="Arial"/>
                  </a:rPr>
                </a:br>
                <a:r>
                  <a:rPr lang="en-US" altLang="en-US" sz="2000" b="1" dirty="0">
                    <a:solidFill>
                      <a:srgbClr val="FFFFFF"/>
                    </a:solidFill>
                    <a:latin typeface="Arial"/>
                    <a:cs typeface="Arial"/>
                  </a:rPr>
                  <a:t>Committee</a:t>
                </a:r>
              </a:p>
            </p:txBody>
          </p:sp>
          <p:sp>
            <p:nvSpPr>
              <p:cNvPr id="91" name="Rounded Rectangle 3">
                <a:extLst>
                  <a:ext uri="{FF2B5EF4-FFF2-40B4-BE49-F238E27FC236}">
                    <a16:creationId xmlns:a16="http://schemas.microsoft.com/office/drawing/2014/main" id="{1FD36CBD-FA8F-4642-94EA-7C75252B2E9C}"/>
                  </a:ext>
                </a:extLst>
              </p:cNvPr>
              <p:cNvSpPr>
                <a:spLocks noChangeArrowheads="1"/>
              </p:cNvSpPr>
              <p:nvPr/>
            </p:nvSpPr>
            <p:spPr bwMode="auto">
              <a:xfrm>
                <a:off x="8238565" y="1458645"/>
                <a:ext cx="2419350" cy="897114"/>
              </a:xfrm>
              <a:prstGeom prst="roundRect">
                <a:avLst>
                  <a:gd name="adj" fmla="val 0"/>
                </a:avLst>
              </a:prstGeom>
              <a:solidFill>
                <a:srgbClr val="CAC7A7"/>
              </a:solidFill>
              <a:ln>
                <a:noFill/>
              </a:ln>
            </p:spPr>
            <p:txBody>
              <a:bodyPr lIns="0" tIns="0" rIns="0" bIns="0" anchor="ctr">
                <a:normAutofit/>
              </a:bodyPr>
              <a:lstStyle/>
              <a:p>
                <a:pPr algn="ctr" defTabSz="609585">
                  <a:defRPr/>
                </a:pPr>
                <a:r>
                  <a:rPr lang="en-US" altLang="en-US" sz="2000" b="1" dirty="0">
                    <a:solidFill>
                      <a:srgbClr val="AF1F25"/>
                    </a:solidFill>
                    <a:latin typeface="Arial"/>
                    <a:cs typeface="Arial"/>
                  </a:rPr>
                  <a:t>Quality </a:t>
                </a:r>
                <a:br>
                  <a:rPr lang="en-US" altLang="en-US" sz="2000" b="1" dirty="0">
                    <a:solidFill>
                      <a:srgbClr val="AF1F25"/>
                    </a:solidFill>
                    <a:latin typeface="Arial"/>
                    <a:cs typeface="Arial"/>
                  </a:rPr>
                </a:br>
                <a:r>
                  <a:rPr lang="en-US" altLang="en-US" sz="2000" b="1" dirty="0">
                    <a:solidFill>
                      <a:srgbClr val="AF1F25"/>
                    </a:solidFill>
                    <a:latin typeface="Arial"/>
                    <a:cs typeface="Arial"/>
                  </a:rPr>
                  <a:t>Assurance Team</a:t>
                </a:r>
                <a:endParaRPr lang="en-US" altLang="en-US" sz="2000" b="1" i="0" u="none" strike="noStrike" kern="1200" cap="none" spc="0" normalizeH="0" baseline="0" noProof="0" dirty="0">
                  <a:ln>
                    <a:noFill/>
                  </a:ln>
                  <a:solidFill>
                    <a:srgbClr val="AF1F25"/>
                  </a:solidFill>
                  <a:effectLst/>
                  <a:uLnTx/>
                  <a:uFillTx/>
                  <a:latin typeface="Arial"/>
                  <a:cs typeface="Arial"/>
                </a:endParaRPr>
              </a:p>
            </p:txBody>
          </p:sp>
          <p:sp>
            <p:nvSpPr>
              <p:cNvPr id="92" name="Rounded Rectangle 3">
                <a:extLst>
                  <a:ext uri="{FF2B5EF4-FFF2-40B4-BE49-F238E27FC236}">
                    <a16:creationId xmlns:a16="http://schemas.microsoft.com/office/drawing/2014/main" id="{22D9BB31-6F87-42FB-B3BD-7001A41F79C6}"/>
                  </a:ext>
                </a:extLst>
              </p:cNvPr>
              <p:cNvSpPr>
                <a:spLocks noChangeArrowheads="1"/>
              </p:cNvSpPr>
              <p:nvPr/>
            </p:nvSpPr>
            <p:spPr bwMode="auto">
              <a:xfrm>
                <a:off x="2587740" y="1468361"/>
                <a:ext cx="2687955" cy="914400"/>
              </a:xfrm>
              <a:prstGeom prst="roundRect">
                <a:avLst>
                  <a:gd name="adj" fmla="val 0"/>
                </a:avLst>
              </a:prstGeom>
              <a:solidFill>
                <a:srgbClr val="AF1F25"/>
              </a:solidFill>
              <a:ln>
                <a:noFill/>
              </a:ln>
            </p:spPr>
            <p:txBody>
              <a:bodyPr lIns="0" tIns="0" rIns="0" bIns="0" anchor="ctr">
                <a:normAutofit/>
              </a:bodyPr>
              <a:lstStyle/>
              <a:p>
                <a:pPr algn="ctr" defTabSz="609585">
                  <a:defRPr/>
                </a:pPr>
                <a:r>
                  <a:rPr lang="en-US" altLang="en-US" sz="2000" b="1" dirty="0">
                    <a:solidFill>
                      <a:srgbClr val="FFFFFF"/>
                    </a:solidFill>
                    <a:latin typeface="Arial"/>
                    <a:ea typeface="Impact" panose="020B0806030902050204" pitchFamily="34" charset="0"/>
                    <a:cs typeface="Arial"/>
                    <a:sym typeface="Arial" panose="020B0604020202020204" pitchFamily="34" charset="0"/>
                  </a:rPr>
                  <a:t>Program Sponsors</a:t>
                </a:r>
                <a:endParaRPr lang="en-US" sz="1600" i="1" dirty="0"/>
              </a:p>
            </p:txBody>
          </p:sp>
          <p:sp>
            <p:nvSpPr>
              <p:cNvPr id="94" name="Rounded Rectangle 3">
                <a:extLst>
                  <a:ext uri="{FF2B5EF4-FFF2-40B4-BE49-F238E27FC236}">
                    <a16:creationId xmlns:a16="http://schemas.microsoft.com/office/drawing/2014/main" id="{72E8995B-F6B2-4D76-B881-60FE99D50192}"/>
                  </a:ext>
                </a:extLst>
              </p:cNvPr>
              <p:cNvSpPr>
                <a:spLocks noChangeArrowheads="1"/>
              </p:cNvSpPr>
              <p:nvPr/>
            </p:nvSpPr>
            <p:spPr bwMode="auto">
              <a:xfrm>
                <a:off x="2465125" y="1190418"/>
                <a:ext cx="8371751" cy="1306258"/>
              </a:xfrm>
              <a:prstGeom prst="roundRect">
                <a:avLst>
                  <a:gd name="adj" fmla="val 0"/>
                </a:avLst>
              </a:prstGeom>
              <a:noFill/>
              <a:ln w="38100">
                <a:solidFill>
                  <a:schemeClr val="tx1"/>
                </a:solid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3D6EA59C-22CA-4385-81EB-261305003852}"/>
                  </a:ext>
                </a:extLst>
              </p:cNvPr>
              <p:cNvSpPr txBox="1"/>
              <p:nvPr/>
            </p:nvSpPr>
            <p:spPr>
              <a:xfrm>
                <a:off x="3448693" y="943449"/>
                <a:ext cx="6576082" cy="432147"/>
              </a:xfrm>
              <a:prstGeom prst="rect">
                <a:avLst/>
              </a:prstGeom>
              <a:solidFill>
                <a:srgbClr val="C00000"/>
              </a:solidFill>
              <a:ln>
                <a:solidFill>
                  <a:schemeClr val="tx1"/>
                </a:solidFill>
              </a:ln>
            </p:spPr>
            <p:txBody>
              <a:bodyPr wrap="square" lIns="91440" tIns="45720" rIns="91440" bIns="45720" rtlCol="0" anchor="t">
                <a:spAutoFit/>
              </a:bodyPr>
              <a:lstStyle/>
              <a:p>
                <a:pPr algn="ctr"/>
                <a:r>
                  <a:rPr lang="en-US" sz="2400" b="1" dirty="0">
                    <a:solidFill>
                      <a:schemeClr val="bg1"/>
                    </a:solidFill>
                    <a:latin typeface="Arial"/>
                    <a:cs typeface="Arial"/>
                  </a:rPr>
                  <a:t>Co-Leads – K. Constant and S. Mickelson</a:t>
                </a:r>
              </a:p>
            </p:txBody>
          </p:sp>
        </p:grpSp>
        <p:sp>
          <p:nvSpPr>
            <p:cNvPr id="39" name="Rounded Rectangle 3">
              <a:extLst>
                <a:ext uri="{FF2B5EF4-FFF2-40B4-BE49-F238E27FC236}">
                  <a16:creationId xmlns:a16="http://schemas.microsoft.com/office/drawing/2014/main" id="{703591D0-B5C2-3F47-ADDA-DF0C66CC136D}"/>
                </a:ext>
              </a:extLst>
            </p:cNvPr>
            <p:cNvSpPr>
              <a:spLocks noChangeArrowheads="1"/>
            </p:cNvSpPr>
            <p:nvPr/>
          </p:nvSpPr>
          <p:spPr bwMode="auto">
            <a:xfrm>
              <a:off x="4829179" y="3678566"/>
              <a:ext cx="2136202" cy="822960"/>
            </a:xfrm>
            <a:prstGeom prst="roundRect">
              <a:avLst>
                <a:gd name="adj" fmla="val 0"/>
              </a:avLst>
            </a:prstGeom>
            <a:solidFill>
              <a:srgbClr val="AF1F25"/>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40" name="Rounded Rectangle 3">
              <a:extLst>
                <a:ext uri="{FF2B5EF4-FFF2-40B4-BE49-F238E27FC236}">
                  <a16:creationId xmlns:a16="http://schemas.microsoft.com/office/drawing/2014/main" id="{3DA93596-0F07-3540-BF9E-B10AAE367FFA}"/>
                </a:ext>
              </a:extLst>
            </p:cNvPr>
            <p:cNvSpPr>
              <a:spLocks noChangeArrowheads="1"/>
            </p:cNvSpPr>
            <p:nvPr/>
          </p:nvSpPr>
          <p:spPr bwMode="auto">
            <a:xfrm>
              <a:off x="5828118" y="3678566"/>
              <a:ext cx="1127791" cy="822960"/>
            </a:xfrm>
            <a:prstGeom prst="roundRect">
              <a:avLst>
                <a:gd name="adj" fmla="val 0"/>
              </a:avLst>
            </a:prstGeom>
            <a:solidFill>
              <a:srgbClr val="CAC7A7"/>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77" name="TextBox 46">
              <a:extLst>
                <a:ext uri="{FF2B5EF4-FFF2-40B4-BE49-F238E27FC236}">
                  <a16:creationId xmlns:a16="http://schemas.microsoft.com/office/drawing/2014/main" id="{C7E56799-391C-41BA-9BF0-A272C984437B}"/>
                </a:ext>
              </a:extLst>
            </p:cNvPr>
            <p:cNvSpPr txBox="1">
              <a:spLocks noChangeArrowheads="1"/>
            </p:cNvSpPr>
            <p:nvPr/>
          </p:nvSpPr>
          <p:spPr bwMode="auto">
            <a:xfrm>
              <a:off x="2522785" y="3692656"/>
              <a:ext cx="2199227" cy="82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nchorCtr="0">
              <a:norm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609585">
                <a:defRPr/>
              </a:pPr>
              <a:r>
                <a:rPr lang="en-US" altLang="en-US" sz="2000" dirty="0">
                  <a:solidFill>
                    <a:schemeClr val="bg1"/>
                  </a:solidFill>
                  <a:latin typeface="Arial"/>
                  <a:cs typeface="Arial"/>
                </a:rPr>
                <a:t>Student </a:t>
              </a:r>
              <a:br>
                <a:rPr lang="en-US" altLang="en-US" sz="2000" dirty="0">
                  <a:latin typeface="Arial"/>
                  <a:cs typeface="Arial"/>
                </a:rPr>
              </a:br>
              <a:r>
                <a:rPr lang="en-US" altLang="en-US" sz="2000" dirty="0">
                  <a:solidFill>
                    <a:schemeClr val="bg1"/>
                  </a:solidFill>
                  <a:latin typeface="Arial"/>
                  <a:cs typeface="Arial"/>
                </a:rPr>
                <a:t>Functional Team</a:t>
              </a:r>
              <a:endParaRPr lang="en-US" sz="2000" dirty="0">
                <a:solidFill>
                  <a:schemeClr val="bg1"/>
                </a:solidFill>
              </a:endParaRPr>
            </a:p>
          </p:txBody>
        </p:sp>
        <p:sp>
          <p:nvSpPr>
            <p:cNvPr id="80" name="TextBox 46">
              <a:extLst>
                <a:ext uri="{FF2B5EF4-FFF2-40B4-BE49-F238E27FC236}">
                  <a16:creationId xmlns:a16="http://schemas.microsoft.com/office/drawing/2014/main" id="{F1006E5F-F709-4F9F-A363-888A374F0D58}"/>
                </a:ext>
              </a:extLst>
            </p:cNvPr>
            <p:cNvSpPr txBox="1">
              <a:spLocks noChangeArrowheads="1"/>
            </p:cNvSpPr>
            <p:nvPr/>
          </p:nvSpPr>
          <p:spPr bwMode="auto">
            <a:xfrm>
              <a:off x="4893840" y="3678566"/>
              <a:ext cx="1940656" cy="82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nchorCtr="0">
              <a:norm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609585">
                <a:defRPr/>
              </a:pPr>
              <a:r>
                <a:rPr lang="en-US" altLang="en-US" sz="2000" dirty="0">
                  <a:solidFill>
                    <a:schemeClr val="bg1"/>
                  </a:solidFill>
                  <a:latin typeface="Arial"/>
                  <a:cs typeface="Arial"/>
                </a:rPr>
                <a:t>Change </a:t>
              </a:r>
              <a:br>
                <a:rPr lang="en-US" altLang="en-US" sz="2000" dirty="0">
                  <a:latin typeface="Arial"/>
                  <a:cs typeface="Arial"/>
                </a:rPr>
              </a:br>
              <a:r>
                <a:rPr lang="en-US" altLang="en-US" sz="2000" dirty="0" err="1">
                  <a:solidFill>
                    <a:schemeClr val="bg1"/>
                  </a:solidFill>
                  <a:latin typeface="Arial"/>
                  <a:cs typeface="Arial"/>
                </a:rPr>
                <a:t>Mgmt</a:t>
              </a:r>
              <a:r>
                <a:rPr lang="en-US" altLang="en-US" sz="2000" dirty="0">
                  <a:solidFill>
                    <a:schemeClr val="bg1"/>
                  </a:solidFill>
                  <a:latin typeface="Arial"/>
                  <a:cs typeface="Arial"/>
                </a:rPr>
                <a:t> Team</a:t>
              </a:r>
              <a:endParaRPr lang="en-US" sz="2000" dirty="0">
                <a:solidFill>
                  <a:schemeClr val="bg1"/>
                </a:solidFill>
              </a:endParaRPr>
            </a:p>
          </p:txBody>
        </p:sp>
        <p:sp>
          <p:nvSpPr>
            <p:cNvPr id="42" name="Rounded Rectangle 3">
              <a:extLst>
                <a:ext uri="{FF2B5EF4-FFF2-40B4-BE49-F238E27FC236}">
                  <a16:creationId xmlns:a16="http://schemas.microsoft.com/office/drawing/2014/main" id="{0AB984E2-142B-904E-AADC-5D01998B3815}"/>
                </a:ext>
              </a:extLst>
            </p:cNvPr>
            <p:cNvSpPr>
              <a:spLocks noChangeArrowheads="1"/>
            </p:cNvSpPr>
            <p:nvPr/>
          </p:nvSpPr>
          <p:spPr bwMode="auto">
            <a:xfrm>
              <a:off x="7164997" y="3678841"/>
              <a:ext cx="2136202" cy="822960"/>
            </a:xfrm>
            <a:prstGeom prst="roundRect">
              <a:avLst>
                <a:gd name="adj" fmla="val 0"/>
              </a:avLst>
            </a:prstGeom>
            <a:solidFill>
              <a:srgbClr val="AF1F25"/>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43" name="Rounded Rectangle 3">
              <a:extLst>
                <a:ext uri="{FF2B5EF4-FFF2-40B4-BE49-F238E27FC236}">
                  <a16:creationId xmlns:a16="http://schemas.microsoft.com/office/drawing/2014/main" id="{C03B9E6F-2CCC-7841-BF49-64A2CA1AD351}"/>
                </a:ext>
              </a:extLst>
            </p:cNvPr>
            <p:cNvSpPr>
              <a:spLocks noChangeArrowheads="1"/>
            </p:cNvSpPr>
            <p:nvPr/>
          </p:nvSpPr>
          <p:spPr bwMode="auto">
            <a:xfrm>
              <a:off x="8183680" y="3678841"/>
              <a:ext cx="1127791" cy="822960"/>
            </a:xfrm>
            <a:prstGeom prst="roundRect">
              <a:avLst>
                <a:gd name="adj" fmla="val 0"/>
              </a:avLst>
            </a:prstGeom>
            <a:solidFill>
              <a:srgbClr val="CAC7A7"/>
            </a:solidFill>
            <a:ln>
              <a:noFill/>
            </a:ln>
          </p:spPr>
          <p:txBody>
            <a:bodyPr lIns="0" tIns="0" rIns="0" bIns="0" anchor="ctr">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548B"/>
                </a:solidFill>
                <a:effectLst/>
                <a:uLnTx/>
                <a:uFillTx/>
                <a:latin typeface="Arial" panose="020B0604020202020204" pitchFamily="34" charset="0"/>
                <a:cs typeface="Arial" panose="020B0604020202020204" pitchFamily="34" charset="0"/>
              </a:endParaRPr>
            </a:p>
          </p:txBody>
        </p:sp>
        <p:sp>
          <p:nvSpPr>
            <p:cNvPr id="83" name="TextBox 46">
              <a:extLst>
                <a:ext uri="{FF2B5EF4-FFF2-40B4-BE49-F238E27FC236}">
                  <a16:creationId xmlns:a16="http://schemas.microsoft.com/office/drawing/2014/main" id="{568C1E37-6450-40ED-99F9-361C2A4A8786}"/>
                </a:ext>
              </a:extLst>
            </p:cNvPr>
            <p:cNvSpPr txBox="1">
              <a:spLocks noChangeArrowheads="1"/>
            </p:cNvSpPr>
            <p:nvPr/>
          </p:nvSpPr>
          <p:spPr bwMode="auto">
            <a:xfrm>
              <a:off x="9289731" y="3652641"/>
              <a:ext cx="2651760" cy="81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nchorCtr="0">
              <a:norm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609585">
                <a:defRPr/>
              </a:pPr>
              <a:r>
                <a:rPr lang="en-US" altLang="en-US" sz="2000" dirty="0">
                  <a:solidFill>
                    <a:schemeClr val="bg1"/>
                  </a:solidFill>
                  <a:latin typeface="Arial"/>
                  <a:ea typeface="Impact" panose="020B0806030902050204" pitchFamily="34" charset="0"/>
                  <a:cs typeface="Arial"/>
                </a:rPr>
                <a:t>Technical </a:t>
              </a:r>
              <a:br>
                <a:rPr lang="en-US" altLang="en-US" sz="2000" dirty="0">
                  <a:latin typeface="Arial"/>
                  <a:ea typeface="Impact" panose="020B0806030902050204" pitchFamily="34" charset="0"/>
                  <a:cs typeface="Arial"/>
                </a:rPr>
              </a:br>
              <a:r>
                <a:rPr lang="en-US" altLang="en-US" sz="2000" dirty="0">
                  <a:solidFill>
                    <a:schemeClr val="bg1"/>
                  </a:solidFill>
                  <a:latin typeface="Arial"/>
                  <a:ea typeface="Impact" panose="020B0806030902050204" pitchFamily="34" charset="0"/>
                  <a:cs typeface="Arial"/>
                </a:rPr>
                <a:t>Team</a:t>
              </a:r>
              <a:endParaRPr lang="en-US" altLang="en-US" sz="2000" b="1" i="0" u="none" strike="noStrike" kern="1200" cap="none" spc="0" normalizeH="0" baseline="0" noProof="0" dirty="0">
                <a:ln>
                  <a:noFill/>
                </a:ln>
                <a:solidFill>
                  <a:schemeClr val="bg1"/>
                </a:solidFill>
                <a:effectLst/>
                <a:uLnTx/>
                <a:uFillTx/>
                <a:latin typeface="Arial"/>
                <a:ea typeface="Impact" panose="020B0806030902050204" pitchFamily="34" charset="0"/>
                <a:cs typeface="Arial"/>
              </a:endParaRPr>
            </a:p>
          </p:txBody>
        </p:sp>
        <p:sp>
          <p:nvSpPr>
            <p:cNvPr id="51" name="Rectangle 50">
              <a:extLst>
                <a:ext uri="{FF2B5EF4-FFF2-40B4-BE49-F238E27FC236}">
                  <a16:creationId xmlns:a16="http://schemas.microsoft.com/office/drawing/2014/main" id="{0548B84C-116B-644A-8F50-1CEE2889DB0A}"/>
                </a:ext>
              </a:extLst>
            </p:cNvPr>
            <p:cNvSpPr/>
            <p:nvPr/>
          </p:nvSpPr>
          <p:spPr>
            <a:xfrm>
              <a:off x="7153490" y="4525617"/>
              <a:ext cx="2159216" cy="15687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dirty="0">
                  <a:solidFill>
                    <a:schemeClr val="tx1"/>
                  </a:solidFill>
                  <a:latin typeface="Arial"/>
                  <a:cs typeface="Arial"/>
                </a:rPr>
                <a:t>Tuition/Fees Assessment</a:t>
              </a:r>
            </a:p>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dirty="0">
                  <a:solidFill>
                    <a:schemeClr val="tx1"/>
                  </a:solidFill>
                  <a:latin typeface="Arial"/>
                  <a:cs typeface="Arial"/>
                </a:rPr>
                <a:t>Student Billing</a:t>
              </a:r>
            </a:p>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endParaRPr lang="en-US" sz="1200" dirty="0">
                <a:solidFill>
                  <a:schemeClr val="tx1"/>
                </a:solidFill>
                <a:latin typeface="Arial"/>
                <a:cs typeface="Arial"/>
              </a:endParaRPr>
            </a:p>
            <a:p>
              <a:pPr marL="171450" marR="0" lvl="0" indent="-171450" defTabSz="609585" rtl="0" eaLnBrk="1" fontAlgn="auto" latinLnBrk="0" hangingPunct="1">
                <a:lnSpc>
                  <a:spcPct val="100000"/>
                </a:lnSpc>
                <a:spcBef>
                  <a:spcPts val="0"/>
                </a:spcBef>
                <a:spcAft>
                  <a:spcPts val="0"/>
                </a:spcAft>
                <a:buClr>
                  <a:srgbClr val="AF1F25"/>
                </a:buClr>
                <a:buSzTx/>
                <a:buFont typeface="Arial" panose="020B0604020202020204" pitchFamily="34" charset="0"/>
                <a:buChar char="•"/>
                <a:tabLst/>
                <a:defRPr/>
              </a:pPr>
              <a:r>
                <a:rPr lang="en-US" sz="1200" b="0" i="0" u="none" strike="noStrike" kern="1200" cap="none" spc="0" normalizeH="0" baseline="0" noProof="0" dirty="0">
                  <a:ln>
                    <a:noFill/>
                  </a:ln>
                  <a:solidFill>
                    <a:schemeClr val="tx1"/>
                  </a:solidFill>
                  <a:effectLst/>
                  <a:uLnTx/>
                  <a:uFillTx/>
                  <a:latin typeface="Arial"/>
                  <a:cs typeface="Arial"/>
                </a:rPr>
                <a:t>Non-student receivables</a:t>
              </a:r>
            </a:p>
          </p:txBody>
        </p:sp>
        <p:sp>
          <p:nvSpPr>
            <p:cNvPr id="52" name="TextBox 46">
              <a:extLst>
                <a:ext uri="{FF2B5EF4-FFF2-40B4-BE49-F238E27FC236}">
                  <a16:creationId xmlns:a16="http://schemas.microsoft.com/office/drawing/2014/main" id="{15BB5B06-32C0-FE41-B873-7FCB95B687C6}"/>
                </a:ext>
              </a:extLst>
            </p:cNvPr>
            <p:cNvSpPr txBox="1">
              <a:spLocks noChangeArrowheads="1"/>
            </p:cNvSpPr>
            <p:nvPr/>
          </p:nvSpPr>
          <p:spPr bwMode="auto">
            <a:xfrm>
              <a:off x="9277481" y="3639389"/>
              <a:ext cx="2651760" cy="81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nchorCtr="0">
              <a:norm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defTabSz="609585">
                <a:defRPr/>
              </a:pPr>
              <a:endParaRPr lang="en-US" altLang="en-US" sz="2000" b="1" i="0" u="none" strike="noStrike" kern="1200" cap="none" spc="0" normalizeH="0" baseline="0" noProof="0" dirty="0">
                <a:ln>
                  <a:noFill/>
                </a:ln>
                <a:solidFill>
                  <a:schemeClr val="bg1"/>
                </a:solidFill>
                <a:effectLst/>
                <a:uLnTx/>
                <a:uFillTx/>
                <a:latin typeface="Arial"/>
                <a:ea typeface="Impact" panose="020B0806030902050204" pitchFamily="34" charset="0"/>
                <a:cs typeface="Arial"/>
              </a:endParaRPr>
            </a:p>
          </p:txBody>
        </p:sp>
        <p:sp>
          <p:nvSpPr>
            <p:cNvPr id="56" name="Rectangle 55">
              <a:extLst>
                <a:ext uri="{FF2B5EF4-FFF2-40B4-BE49-F238E27FC236}">
                  <a16:creationId xmlns:a16="http://schemas.microsoft.com/office/drawing/2014/main" id="{129B5C32-57DB-7345-A743-2A7EBDAB4130}"/>
                </a:ext>
              </a:extLst>
            </p:cNvPr>
            <p:cNvSpPr/>
            <p:nvPr/>
          </p:nvSpPr>
          <p:spPr>
            <a:xfrm>
              <a:off x="2495845" y="5852253"/>
              <a:ext cx="9193727" cy="288251"/>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R="0" lvl="0" algn="ctr" defTabSz="609585" rtl="0" eaLnBrk="1" fontAlgn="auto" latinLnBrk="0" hangingPunct="1">
                <a:lnSpc>
                  <a:spcPct val="100000"/>
                </a:lnSpc>
                <a:spcBef>
                  <a:spcPts val="0"/>
                </a:spcBef>
                <a:spcAft>
                  <a:spcPts val="0"/>
                </a:spcAft>
                <a:buClr>
                  <a:srgbClr val="AF1F25"/>
                </a:buClr>
                <a:buSzTx/>
                <a:tabLst/>
                <a:defRPr/>
              </a:pPr>
              <a:r>
                <a:rPr kumimoji="0" lang="en-US" i="1" u="none" strike="noStrike" kern="1200" cap="none" spc="0" normalizeH="0" baseline="0" noProof="0" dirty="0">
                  <a:ln>
                    <a:noFill/>
                  </a:ln>
                  <a:solidFill>
                    <a:schemeClr val="bg1"/>
                  </a:solidFill>
                  <a:effectLst/>
                  <a:uLnTx/>
                  <a:uFillTx/>
                  <a:latin typeface="Arial"/>
                  <a:cs typeface="Arial"/>
                </a:rPr>
                <a:t>Testing</a:t>
              </a:r>
              <a:r>
                <a:rPr kumimoji="0" lang="en-US" i="1" dirty="0">
                  <a:solidFill>
                    <a:schemeClr val="bg1"/>
                  </a:solidFill>
                  <a:latin typeface="Arial"/>
                  <a:cs typeface="Arial"/>
                </a:rPr>
                <a:t> and </a:t>
              </a:r>
              <a:r>
                <a:rPr lang="en-US" i="1" dirty="0">
                  <a:solidFill>
                    <a:schemeClr val="bg1"/>
                  </a:solidFill>
                  <a:latin typeface="Arial"/>
                  <a:cs typeface="Arial"/>
                </a:rPr>
                <a:t>Subject Matter Experts Across All Teams</a:t>
              </a:r>
              <a:endParaRPr lang="en-US"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cxnSp>
        <p:nvCxnSpPr>
          <p:cNvPr id="2" name="Connector: Elbow 23">
            <a:extLst>
              <a:ext uri="{FF2B5EF4-FFF2-40B4-BE49-F238E27FC236}">
                <a16:creationId xmlns:a16="http://schemas.microsoft.com/office/drawing/2014/main" id="{9CE70865-EF34-4A3E-B672-C4FF03552D0D}"/>
              </a:ext>
            </a:extLst>
          </p:cNvPr>
          <p:cNvCxnSpPr>
            <a:cxnSpLocks/>
          </p:cNvCxnSpPr>
          <p:nvPr/>
        </p:nvCxnSpPr>
        <p:spPr>
          <a:xfrm>
            <a:off x="3467639" y="2573419"/>
            <a:ext cx="49311" cy="360354"/>
          </a:xfrm>
          <a:prstGeom prst="bentConnector2">
            <a:avLst/>
          </a:prstGeom>
          <a:ln w="22225" cmpd="sng">
            <a:solidFill>
              <a:srgbClr val="AF1F25"/>
            </a:solidFill>
          </a:ln>
          <a:effectLst/>
        </p:spPr>
        <p:style>
          <a:lnRef idx="2">
            <a:schemeClr val="accent1"/>
          </a:lnRef>
          <a:fillRef idx="0">
            <a:schemeClr val="accent1"/>
          </a:fillRef>
          <a:effectRef idx="1">
            <a:schemeClr val="accent1"/>
          </a:effectRef>
          <a:fontRef idx="minor">
            <a:schemeClr val="tx1"/>
          </a:fontRef>
        </p:style>
      </p:cxnSp>
      <p:cxnSp>
        <p:nvCxnSpPr>
          <p:cNvPr id="3" name="Connector: Elbow 24">
            <a:extLst>
              <a:ext uri="{FF2B5EF4-FFF2-40B4-BE49-F238E27FC236}">
                <a16:creationId xmlns:a16="http://schemas.microsoft.com/office/drawing/2014/main" id="{45DBED64-28CD-460E-9919-3176235CB504}"/>
              </a:ext>
            </a:extLst>
          </p:cNvPr>
          <p:cNvCxnSpPr>
            <a:cxnSpLocks/>
          </p:cNvCxnSpPr>
          <p:nvPr/>
        </p:nvCxnSpPr>
        <p:spPr>
          <a:xfrm flipV="1">
            <a:off x="6875314" y="2967924"/>
            <a:ext cx="71300" cy="345112"/>
          </a:xfrm>
          <a:prstGeom prst="bentConnector2">
            <a:avLst/>
          </a:prstGeom>
          <a:ln w="22225" cmpd="sng">
            <a:solidFill>
              <a:srgbClr val="AF1F25"/>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36A374A-ECFD-426A-8B78-455E321E1A15}"/>
              </a:ext>
            </a:extLst>
          </p:cNvPr>
          <p:cNvSpPr txBox="1"/>
          <p:nvPr/>
        </p:nvSpPr>
        <p:spPr>
          <a:xfrm>
            <a:off x="1312495" y="1349960"/>
            <a:ext cx="875306" cy="461665"/>
          </a:xfrm>
          <a:prstGeom prst="rect">
            <a:avLst/>
          </a:prstGeom>
          <a:solidFill>
            <a:srgbClr val="AF1F25"/>
          </a:solidFill>
        </p:spPr>
        <p:txBody>
          <a:bodyPr wrap="square" lIns="91440" tIns="45720" rIns="91440" bIns="45720" rtlCol="0" anchor="t">
            <a:spAutoFit/>
          </a:bodyPr>
          <a:lstStyle/>
          <a:p>
            <a:pPr algn="ctr" defTabSz="609585">
              <a:defRPr/>
            </a:pPr>
            <a:r>
              <a:rPr lang="en-US" sz="1200" b="1" dirty="0">
                <a:solidFill>
                  <a:schemeClr val="bg1"/>
                </a:solidFill>
                <a:latin typeface="Arial"/>
                <a:cs typeface="Arial"/>
              </a:rPr>
              <a:t>ISU</a:t>
            </a:r>
          </a:p>
          <a:p>
            <a:pPr algn="ctr" defTabSz="609585">
              <a:defRPr/>
            </a:pPr>
            <a:r>
              <a:rPr lang="en-US" sz="1200" b="1" dirty="0">
                <a:solidFill>
                  <a:schemeClr val="bg1"/>
                </a:solidFill>
                <a:latin typeface="Arial"/>
                <a:cs typeface="Arial"/>
              </a:rPr>
              <a:t>Team</a:t>
            </a:r>
            <a:endParaRPr lang="en-US" sz="1200" b="1" i="0" u="none" strike="noStrike" kern="1200" cap="none" spc="0" normalizeH="0" baseline="0" noProof="0" dirty="0">
              <a:ln>
                <a:noFill/>
              </a:ln>
              <a:solidFill>
                <a:schemeClr val="bg1"/>
              </a:solidFill>
              <a:effectLst/>
              <a:uLnTx/>
              <a:uFillTx/>
              <a:latin typeface="Arial"/>
              <a:cs typeface="Arial"/>
            </a:endParaRPr>
          </a:p>
        </p:txBody>
      </p:sp>
      <p:sp>
        <p:nvSpPr>
          <p:cNvPr id="9" name="TextBox 8">
            <a:extLst>
              <a:ext uri="{FF2B5EF4-FFF2-40B4-BE49-F238E27FC236}">
                <a16:creationId xmlns:a16="http://schemas.microsoft.com/office/drawing/2014/main" id="{E776FB3A-FACA-C04F-825E-94F2FA04D82B}"/>
              </a:ext>
            </a:extLst>
          </p:cNvPr>
          <p:cNvSpPr txBox="1"/>
          <p:nvPr/>
        </p:nvSpPr>
        <p:spPr>
          <a:xfrm>
            <a:off x="7226622" y="4051784"/>
            <a:ext cx="1943586"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Receivables</a:t>
            </a:r>
          </a:p>
          <a:p>
            <a:pPr algn="ctr"/>
            <a:r>
              <a:rPr lang="en-US" sz="2000" b="1" dirty="0">
                <a:solidFill>
                  <a:schemeClr val="bg1"/>
                </a:solidFill>
                <a:latin typeface="Arial" panose="020B0604020202020204" pitchFamily="34" charset="0"/>
                <a:cs typeface="Arial" panose="020B0604020202020204" pitchFamily="34" charset="0"/>
              </a:rPr>
              <a:t>Teams</a:t>
            </a:r>
          </a:p>
        </p:txBody>
      </p:sp>
      <p:grpSp>
        <p:nvGrpSpPr>
          <p:cNvPr id="8" name="Group 7">
            <a:extLst>
              <a:ext uri="{FF2B5EF4-FFF2-40B4-BE49-F238E27FC236}">
                <a16:creationId xmlns:a16="http://schemas.microsoft.com/office/drawing/2014/main" id="{D0C2F850-F525-134F-B410-046C85FE5B36}"/>
              </a:ext>
            </a:extLst>
          </p:cNvPr>
          <p:cNvGrpSpPr/>
          <p:nvPr/>
        </p:nvGrpSpPr>
        <p:grpSpPr>
          <a:xfrm>
            <a:off x="10096500" y="106680"/>
            <a:ext cx="1912620" cy="738664"/>
            <a:chOff x="10096500" y="106680"/>
            <a:chExt cx="1912620" cy="738664"/>
          </a:xfrm>
        </p:grpSpPr>
        <p:sp>
          <p:nvSpPr>
            <p:cNvPr id="5" name="TextBox 4">
              <a:extLst>
                <a:ext uri="{FF2B5EF4-FFF2-40B4-BE49-F238E27FC236}">
                  <a16:creationId xmlns:a16="http://schemas.microsoft.com/office/drawing/2014/main" id="{E091A8DA-2478-B640-BA91-AD5F31F8C182}"/>
                </a:ext>
              </a:extLst>
            </p:cNvPr>
            <p:cNvSpPr txBox="1"/>
            <p:nvPr/>
          </p:nvSpPr>
          <p:spPr>
            <a:xfrm>
              <a:off x="10287000" y="106680"/>
              <a:ext cx="1722120" cy="523220"/>
            </a:xfrm>
            <a:prstGeom prst="rect">
              <a:avLst/>
            </a:prstGeom>
            <a:noFill/>
          </p:spPr>
          <p:txBody>
            <a:bodyPr wrap="square" lIns="91440" tIns="45720" rIns="91440" bIns="45720" rtlCol="0" anchor="t">
              <a:spAutoFit/>
            </a:bodyPr>
            <a:lstStyle/>
            <a:p>
              <a:r>
                <a:rPr lang="en-US" sz="1400" dirty="0"/>
                <a:t>ISU employee</a:t>
              </a:r>
            </a:p>
            <a:p>
              <a:r>
                <a:rPr lang="en-US" sz="1400" dirty="0"/>
                <a:t>Huron consultant</a:t>
              </a:r>
              <a:endParaRPr lang="en-US" sz="1400" dirty="0">
                <a:cs typeface="Calibri"/>
              </a:endParaRPr>
            </a:p>
          </p:txBody>
        </p:sp>
        <p:sp>
          <p:nvSpPr>
            <p:cNvPr id="6" name="Rectangle 5">
              <a:extLst>
                <a:ext uri="{FF2B5EF4-FFF2-40B4-BE49-F238E27FC236}">
                  <a16:creationId xmlns:a16="http://schemas.microsoft.com/office/drawing/2014/main" id="{933B5F8B-A185-3B48-8C29-FA676D70E753}"/>
                </a:ext>
              </a:extLst>
            </p:cNvPr>
            <p:cNvSpPr/>
            <p:nvPr/>
          </p:nvSpPr>
          <p:spPr>
            <a:xfrm>
              <a:off x="10229850" y="211434"/>
              <a:ext cx="114300" cy="9020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24CB9B-E49B-A24E-8B14-1B6A473E63F5}"/>
                </a:ext>
              </a:extLst>
            </p:cNvPr>
            <p:cNvSpPr/>
            <p:nvPr/>
          </p:nvSpPr>
          <p:spPr>
            <a:xfrm>
              <a:off x="10229850" y="439648"/>
              <a:ext cx="114300" cy="90206"/>
            </a:xfrm>
            <a:prstGeom prst="rect">
              <a:avLst/>
            </a:prstGeom>
            <a:solidFill>
              <a:srgbClr val="ACA39A"/>
            </a:solidFill>
            <a:ln>
              <a:solidFill>
                <a:srgbClr val="ACA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0C7A32-200C-9A46-8475-B8A5B7785D22}"/>
                </a:ext>
              </a:extLst>
            </p:cNvPr>
            <p:cNvSpPr/>
            <p:nvPr/>
          </p:nvSpPr>
          <p:spPr>
            <a:xfrm>
              <a:off x="10096500" y="106680"/>
              <a:ext cx="1830343"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B72AC000-E949-B84D-9657-065E8D1F994C}"/>
              </a:ext>
            </a:extLst>
          </p:cNvPr>
          <p:cNvSpPr/>
          <p:nvPr/>
        </p:nvSpPr>
        <p:spPr>
          <a:xfrm>
            <a:off x="1005840" y="1882140"/>
            <a:ext cx="213360" cy="18288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B97B87D-4192-FE46-9C88-E66FB45F1223}"/>
              </a:ext>
            </a:extLst>
          </p:cNvPr>
          <p:cNvSpPr/>
          <p:nvPr/>
        </p:nvSpPr>
        <p:spPr>
          <a:xfrm>
            <a:off x="1158240" y="2034540"/>
            <a:ext cx="213360" cy="18288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B577A96-75E9-CB4B-8311-A959E889D142}"/>
              </a:ext>
            </a:extLst>
          </p:cNvPr>
          <p:cNvSpPr/>
          <p:nvPr/>
        </p:nvSpPr>
        <p:spPr>
          <a:xfrm>
            <a:off x="1963483" y="1851176"/>
            <a:ext cx="213360" cy="18288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39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E6C2-DDD9-6B46-8A8F-F2F8FCFB74C0}"/>
              </a:ext>
            </a:extLst>
          </p:cNvPr>
          <p:cNvSpPr>
            <a:spLocks noGrp="1"/>
          </p:cNvSpPr>
          <p:nvPr>
            <p:ph type="title"/>
          </p:nvPr>
        </p:nvSpPr>
        <p:spPr/>
        <p:txBody>
          <a:bodyPr/>
          <a:lstStyle/>
          <a:p>
            <a:r>
              <a:rPr lang="en-US" dirty="0"/>
              <a:t>Advisory Groups</a:t>
            </a:r>
          </a:p>
        </p:txBody>
      </p:sp>
      <p:sp>
        <p:nvSpPr>
          <p:cNvPr id="3" name="Content Placeholder 2">
            <a:extLst>
              <a:ext uri="{FF2B5EF4-FFF2-40B4-BE49-F238E27FC236}">
                <a16:creationId xmlns:a16="http://schemas.microsoft.com/office/drawing/2014/main" id="{9259EC56-6886-0246-A84E-FCE13123879A}"/>
              </a:ext>
            </a:extLst>
          </p:cNvPr>
          <p:cNvSpPr>
            <a:spLocks noGrp="1"/>
          </p:cNvSpPr>
          <p:nvPr>
            <p:ph idx="1"/>
          </p:nvPr>
        </p:nvSpPr>
        <p:spPr/>
        <p:txBody>
          <a:bodyPr vert="horz" lIns="91440" tIns="45720" rIns="91440" bIns="45720" rtlCol="0" anchor="t">
            <a:normAutofit/>
          </a:bodyPr>
          <a:lstStyle/>
          <a:p>
            <a:r>
              <a:rPr lang="en-US" dirty="0"/>
              <a:t>The steering committee makes decisions</a:t>
            </a:r>
          </a:p>
          <a:p>
            <a:r>
              <a:rPr lang="en-US" dirty="0"/>
              <a:t>Advisory groups provide input</a:t>
            </a:r>
          </a:p>
          <a:p>
            <a:r>
              <a:rPr lang="en-US" dirty="0"/>
              <a:t>Possible/Planned advisory groups (member sits on steering committee?)</a:t>
            </a:r>
          </a:p>
          <a:p>
            <a:pPr lvl="1"/>
            <a:r>
              <a:rPr lang="en-US" dirty="0"/>
              <a:t>Faculty</a:t>
            </a:r>
          </a:p>
          <a:p>
            <a:pPr lvl="1"/>
            <a:r>
              <a:rPr lang="en-US" dirty="0"/>
              <a:t>Students</a:t>
            </a:r>
          </a:p>
          <a:p>
            <a:pPr lvl="1"/>
            <a:r>
              <a:rPr lang="en-US" dirty="0">
                <a:latin typeface="Arial"/>
                <a:cs typeface="Arial"/>
              </a:rPr>
              <a:t>Graduate College and Research</a:t>
            </a:r>
          </a:p>
          <a:p>
            <a:pPr lvl="1"/>
            <a:r>
              <a:rPr lang="en-US" dirty="0"/>
              <a:t>Receivables</a:t>
            </a:r>
          </a:p>
          <a:p>
            <a:pPr lvl="1"/>
            <a:r>
              <a:rPr lang="en-US" dirty="0"/>
              <a:t>Advising</a:t>
            </a:r>
          </a:p>
          <a:p>
            <a:pPr lvl="1"/>
            <a:r>
              <a:rPr lang="en-US" dirty="0"/>
              <a:t>Student Support (ISSO, SA, ASC, Res. Multicultural … </a:t>
            </a:r>
            <a:r>
              <a:rPr lang="en-US" dirty="0" err="1"/>
              <a:t>etc</a:t>
            </a:r>
            <a:r>
              <a:rPr lang="en-US" dirty="0"/>
              <a:t>)</a:t>
            </a:r>
          </a:p>
          <a:p>
            <a:endParaRPr lang="en-US" dirty="0"/>
          </a:p>
        </p:txBody>
      </p:sp>
    </p:spTree>
    <p:extLst>
      <p:ext uri="{BB962C8B-B14F-4D97-AF65-F5344CB8AC3E}">
        <p14:creationId xmlns:p14="http://schemas.microsoft.com/office/powerpoint/2010/main" val="155416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rPr>
              <a:t>Next Steps</a:t>
            </a:r>
          </a:p>
        </p:txBody>
      </p:sp>
      <p:sp>
        <p:nvSpPr>
          <p:cNvPr id="3" name="Content Placeholder 2"/>
          <p:cNvSpPr>
            <a:spLocks noGrp="1"/>
          </p:cNvSpPr>
          <p:nvPr>
            <p:ph idx="1"/>
          </p:nvPr>
        </p:nvSpPr>
        <p:spPr>
          <a:xfrm>
            <a:off x="838200" y="1509973"/>
            <a:ext cx="11119222" cy="4914750"/>
          </a:xfrm>
        </p:spPr>
        <p:txBody>
          <a:bodyPr vert="horz" lIns="91440" tIns="45720" rIns="91440" bIns="45720" rtlCol="0" anchor="t">
            <a:normAutofit lnSpcReduction="10000"/>
          </a:bodyPr>
          <a:lstStyle/>
          <a:p>
            <a:r>
              <a:rPr lang="en-US" sz="3000" dirty="0">
                <a:latin typeface="Arial"/>
                <a:cs typeface="Arial"/>
              </a:rPr>
              <a:t>Workday Student project status updates for campus groups</a:t>
            </a:r>
          </a:p>
          <a:p>
            <a:pPr lvl="1"/>
            <a:r>
              <a:rPr lang="en-US" sz="3000" dirty="0">
                <a:latin typeface="Arial"/>
                <a:cs typeface="Arial"/>
              </a:rPr>
              <a:t>Develop and implement robust communications plan</a:t>
            </a:r>
            <a:br>
              <a:rPr lang="en-US" sz="3000" dirty="0">
                <a:latin typeface="Arial"/>
                <a:cs typeface="Arial"/>
              </a:rPr>
            </a:br>
            <a:endParaRPr lang="en-US" sz="3000" dirty="0">
              <a:latin typeface="Arial"/>
              <a:cs typeface="Arial"/>
            </a:endParaRPr>
          </a:p>
          <a:p>
            <a:r>
              <a:rPr lang="en-US" sz="3000" dirty="0">
                <a:latin typeface="Arial"/>
                <a:cs typeface="Arial"/>
              </a:rPr>
              <a:t>Statement of Work</a:t>
            </a:r>
          </a:p>
          <a:p>
            <a:pPr lvl="1"/>
            <a:r>
              <a:rPr lang="en-US" sz="3000" dirty="0">
                <a:latin typeface="Arial"/>
                <a:cs typeface="Arial"/>
              </a:rPr>
              <a:t>Professional Services contracts with Huron and Workday</a:t>
            </a:r>
          </a:p>
          <a:p>
            <a:pPr lvl="1"/>
            <a:r>
              <a:rPr lang="en-US" sz="3000" dirty="0">
                <a:latin typeface="Arial"/>
                <a:cs typeface="Arial"/>
              </a:rPr>
              <a:t>Development of Timeline/Deliverables</a:t>
            </a:r>
          </a:p>
          <a:p>
            <a:pPr lvl="1"/>
            <a:endParaRPr lang="en-US" sz="3000" dirty="0">
              <a:latin typeface="Arial"/>
              <a:cs typeface="Arial"/>
            </a:endParaRPr>
          </a:p>
          <a:p>
            <a:r>
              <a:rPr lang="en-US" sz="3000" dirty="0">
                <a:latin typeface="Arial"/>
                <a:cs typeface="Arial"/>
              </a:rPr>
              <a:t>Enrollment, Receivables, and IT Services Leaders</a:t>
            </a:r>
          </a:p>
          <a:p>
            <a:pPr lvl="1"/>
            <a:r>
              <a:rPr lang="en-US" sz="3000" dirty="0">
                <a:latin typeface="Arial"/>
                <a:cs typeface="Arial"/>
              </a:rPr>
              <a:t>Evaluate leadership and team assignments </a:t>
            </a:r>
          </a:p>
          <a:p>
            <a:pPr lvl="1"/>
            <a:r>
              <a:rPr lang="en-US" sz="3000" dirty="0">
                <a:latin typeface="Arial"/>
                <a:cs typeface="Arial"/>
              </a:rPr>
              <a:t>Identify backfill needs</a:t>
            </a:r>
            <a:br>
              <a:rPr lang="en-US" sz="2600" dirty="0">
                <a:latin typeface="Arial"/>
                <a:cs typeface="Arial"/>
              </a:rPr>
            </a:br>
            <a:endParaRPr lang="en-US" sz="2600" dirty="0">
              <a:latin typeface="Arial"/>
              <a:cs typeface="Arial"/>
            </a:endParaRPr>
          </a:p>
        </p:txBody>
      </p:sp>
    </p:spTree>
    <p:extLst>
      <p:ext uri="{BB962C8B-B14F-4D97-AF65-F5344CB8AC3E}">
        <p14:creationId xmlns:p14="http://schemas.microsoft.com/office/powerpoint/2010/main" val="257764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BDA19432D9C43B8F88C4B23B69E9D" ma:contentTypeVersion="9" ma:contentTypeDescription="Create a new document." ma:contentTypeScope="" ma:versionID="167d6e0cd9b046cd333e159f7eb1f9b1">
  <xsd:schema xmlns:xsd="http://www.w3.org/2001/XMLSchema" xmlns:xs="http://www.w3.org/2001/XMLSchema" xmlns:p="http://schemas.microsoft.com/office/2006/metadata/properties" xmlns:ns2="4e69426e-828c-48a6-9468-558a1c242af7" targetNamespace="http://schemas.microsoft.com/office/2006/metadata/properties" ma:root="true" ma:fieldsID="69dcd8cbdb3f87e0e5f8447745e73cff" ns2:_="">
    <xsd:import namespace="4e69426e-828c-48a6-9468-558a1c242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9426e-828c-48a6-9468-558a1c242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517A9-2870-4A4B-BDAC-69D4A279C3BD}">
  <ds:schemaRefs>
    <ds:schemaRef ds:uri="4e69426e-828c-48a6-9468-558a1c242a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BEF664-0467-4A4C-9347-0939084C734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e69426e-828c-48a6-9468-558a1c242af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61BBC85-1D14-4E2D-8804-9E0518742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8211</TotalTime>
  <Words>972</Words>
  <Application>Microsoft Macintosh PowerPoint</Application>
  <PresentationFormat>Widescreen</PresentationFormat>
  <Paragraphs>195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Helvetica Neue</vt:lpstr>
      <vt:lpstr>Office Theme</vt:lpstr>
      <vt:lpstr>Modernizing the Student Information System (SIS) and Receivables</vt:lpstr>
      <vt:lpstr>Agenda</vt:lpstr>
      <vt:lpstr>Current SIS</vt:lpstr>
      <vt:lpstr>Due Diligence</vt:lpstr>
      <vt:lpstr>Timeline</vt:lpstr>
      <vt:lpstr>Plan and Communicate - Ongoing</vt:lpstr>
      <vt:lpstr>Project Governance Approach</vt:lpstr>
      <vt:lpstr>Advisory Groups</vt:lpstr>
      <vt:lpstr>Next Steps</vt:lpstr>
      <vt:lpstr>Plan and Discovery Phase</vt:lpstr>
      <vt:lpstr>Plan and Discovery Workstreams – page 1</vt:lpstr>
      <vt:lpstr>Plan and Discovery Workstreams – page 2</vt:lpstr>
      <vt:lpstr> Thank you!  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Tyler J [ITCIO]</dc:creator>
  <cp:lastModifiedBy>Constant, Kristen P [ITCIO]</cp:lastModifiedBy>
  <cp:revision>3215</cp:revision>
  <dcterms:created xsi:type="dcterms:W3CDTF">2020-05-06T16:43:34Z</dcterms:created>
  <dcterms:modified xsi:type="dcterms:W3CDTF">2021-03-24T16:11:53Z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0x01010030EBDA19432D9C43B8F88C4B23B69E9D</vt:lpwstr>
  </property>
</Properties>
</file>