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81" r:id="rId2"/>
    <p:sldId id="301" r:id="rId3"/>
    <p:sldId id="282" r:id="rId4"/>
    <p:sldId id="286" r:id="rId5"/>
    <p:sldId id="283" r:id="rId6"/>
    <p:sldId id="287" r:id="rId7"/>
    <p:sldId id="284" r:id="rId8"/>
    <p:sldId id="288" r:id="rId9"/>
    <p:sldId id="285" r:id="rId10"/>
    <p:sldId id="289" r:id="rId11"/>
    <p:sldId id="290" r:id="rId12"/>
    <p:sldId id="298" r:id="rId13"/>
    <p:sldId id="299" r:id="rId14"/>
    <p:sldId id="291" r:id="rId15"/>
    <p:sldId id="296" r:id="rId16"/>
    <p:sldId id="292" r:id="rId17"/>
    <p:sldId id="297" r:id="rId18"/>
    <p:sldId id="293" r:id="rId19"/>
    <p:sldId id="294" r:id="rId20"/>
    <p:sldId id="300" r:id="rId21"/>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BF49"/>
    <a:srgbClr val="F1BE48"/>
    <a:srgbClr val="6E6259"/>
    <a:srgbClr val="C8102E"/>
    <a:srgbClr val="7A6E67"/>
    <a:srgbClr val="ADA07A"/>
    <a:srgbClr val="CE11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36" autoAdjust="0"/>
    <p:restoredTop sz="93252" autoAdjust="0"/>
  </p:normalViewPr>
  <p:slideViewPr>
    <p:cSldViewPr>
      <p:cViewPr varScale="1">
        <p:scale>
          <a:sx n="62" d="100"/>
          <a:sy n="62" d="100"/>
        </p:scale>
        <p:origin x="1464" y="4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napToGrid="0" snapToObjects="1">
      <p:cViewPr varScale="1">
        <p:scale>
          <a:sx n="120" d="100"/>
          <a:sy n="120" d="100"/>
        </p:scale>
        <p:origin x="-4064"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0864A3-A459-402C-A9F5-283D227942F5}"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6AADA353-518B-4C3D-AD7A-16008F9895E1}">
      <dgm:prSet phldrT="[Text]"/>
      <dgm:spPr/>
      <dgm:t>
        <a:bodyPr/>
        <a:lstStyle/>
        <a:p>
          <a:r>
            <a:rPr lang="en-US" dirty="0">
              <a:solidFill>
                <a:schemeClr val="tx1"/>
              </a:solidFill>
              <a:effectLst/>
              <a:latin typeface="+mj-lt"/>
              <a:ea typeface="DengXian" panose="02010600030101010101" pitchFamily="2" charset="-122"/>
              <a:cs typeface="Arial" panose="020B0604020202020204" pitchFamily="34" charset="0"/>
            </a:rPr>
            <a:t>Inclusion of undergraduate </a:t>
          </a:r>
          <a:r>
            <a:rPr lang="en-US" dirty="0">
              <a:solidFill>
                <a:schemeClr val="tx1"/>
              </a:solidFill>
              <a:latin typeface="+mj-lt"/>
              <a:ea typeface="DengXian" panose="02010600030101010101" pitchFamily="2" charset="-122"/>
              <a:cs typeface="Arial" panose="020B0604020202020204" pitchFamily="34" charset="0"/>
            </a:rPr>
            <a:t>c</a:t>
          </a:r>
          <a:r>
            <a:rPr lang="en-US" dirty="0">
              <a:solidFill>
                <a:schemeClr val="tx1"/>
              </a:solidFill>
              <a:effectLst/>
              <a:latin typeface="+mj-lt"/>
              <a:ea typeface="DengXian" panose="02010600030101010101" pitchFamily="2" charset="-122"/>
              <a:cs typeface="Arial" panose="020B0604020202020204" pitchFamily="34" charset="0"/>
            </a:rPr>
            <a:t>redits on plan of study</a:t>
          </a:r>
          <a:endParaRPr lang="en-US" dirty="0"/>
        </a:p>
      </dgm:t>
    </dgm:pt>
    <dgm:pt modelId="{37B41E4A-0FB0-47D5-893E-DE4A0BAEC65C}" type="parTrans" cxnId="{C92E86FD-AD5C-4DF8-859F-01D399DAB3CD}">
      <dgm:prSet/>
      <dgm:spPr/>
      <dgm:t>
        <a:bodyPr/>
        <a:lstStyle/>
        <a:p>
          <a:endParaRPr lang="en-US"/>
        </a:p>
      </dgm:t>
    </dgm:pt>
    <dgm:pt modelId="{82A81377-5958-493A-90B5-F7276D91A0B9}" type="sibTrans" cxnId="{C92E86FD-AD5C-4DF8-859F-01D399DAB3CD}">
      <dgm:prSet/>
      <dgm:spPr/>
      <dgm:t>
        <a:bodyPr/>
        <a:lstStyle/>
        <a:p>
          <a:endParaRPr lang="en-US"/>
        </a:p>
      </dgm:t>
    </dgm:pt>
    <dgm:pt modelId="{86CC34B6-BBB5-4A03-AB11-C661179CB801}">
      <dgm:prSet phldrT="[Text]"/>
      <dgm:spPr/>
      <dgm:t>
        <a:bodyPr/>
        <a:lstStyle/>
        <a:p>
          <a:pPr>
            <a:buFont typeface="Symbol" panose="05050102010706020507" pitchFamily="18" charset="2"/>
            <a:buChar char=""/>
          </a:pPr>
          <a:r>
            <a:rPr lang="en-US" dirty="0">
              <a:solidFill>
                <a:schemeClr val="tx1"/>
              </a:solidFill>
              <a:effectLst/>
              <a:ea typeface="DengXian" panose="02010600030101010101" pitchFamily="2" charset="-122"/>
              <a:cs typeface="Arial" panose="020B0604020202020204" pitchFamily="34" charset="0"/>
            </a:rPr>
            <a:t>Taken as an Iowa State undergraduate (Ch.6.3.2)</a:t>
          </a:r>
          <a:endParaRPr lang="en-US" dirty="0"/>
        </a:p>
      </dgm:t>
    </dgm:pt>
    <dgm:pt modelId="{9FF675ED-4772-48E6-A93B-0EB8BF9FFC52}" type="parTrans" cxnId="{D541ABD8-A1A5-47C7-A659-E05EC1DC58FE}">
      <dgm:prSet/>
      <dgm:spPr/>
      <dgm:t>
        <a:bodyPr/>
        <a:lstStyle/>
        <a:p>
          <a:endParaRPr lang="en-US"/>
        </a:p>
      </dgm:t>
    </dgm:pt>
    <dgm:pt modelId="{2D3ABAFA-631A-4164-AEA5-8971BF235F3D}" type="sibTrans" cxnId="{D541ABD8-A1A5-47C7-A659-E05EC1DC58FE}">
      <dgm:prSet/>
      <dgm:spPr/>
      <dgm:t>
        <a:bodyPr/>
        <a:lstStyle/>
        <a:p>
          <a:endParaRPr lang="en-US"/>
        </a:p>
      </dgm:t>
    </dgm:pt>
    <dgm:pt modelId="{4E80A841-4A17-41EA-BFF7-2411A147036F}">
      <dgm:prSet phldrT="[Text]"/>
      <dgm:spPr/>
      <dgm:t>
        <a:bodyPr/>
        <a:lstStyle/>
        <a:p>
          <a:pPr>
            <a:buFont typeface="Symbol" panose="05050102010706020507" pitchFamily="18" charset="2"/>
            <a:buChar char=""/>
          </a:pPr>
          <a:r>
            <a:rPr lang="en-US" dirty="0">
              <a:solidFill>
                <a:schemeClr val="tx1"/>
              </a:solidFill>
              <a:effectLst/>
              <a:ea typeface="DengXian" panose="02010600030101010101" pitchFamily="2" charset="-122"/>
              <a:cs typeface="Arial" panose="020B0604020202020204" pitchFamily="34" charset="0"/>
            </a:rPr>
            <a:t>Taken elsewhere as an </a:t>
          </a:r>
          <a:r>
            <a:rPr lang="en-US" i="1" dirty="0">
              <a:solidFill>
                <a:schemeClr val="tx1"/>
              </a:solidFill>
              <a:effectLst/>
              <a:ea typeface="DengXian" panose="02010600030101010101" pitchFamily="2" charset="-122"/>
              <a:cs typeface="Arial" panose="020B0604020202020204" pitchFamily="34" charset="0"/>
            </a:rPr>
            <a:t>undergraduate </a:t>
          </a:r>
          <a:r>
            <a:rPr lang="en-US" i="0" dirty="0">
              <a:solidFill>
                <a:schemeClr val="tx1"/>
              </a:solidFill>
              <a:effectLst/>
              <a:ea typeface="DengXian" panose="02010600030101010101" pitchFamily="2" charset="-122"/>
              <a:cs typeface="Arial" panose="020B0604020202020204" pitchFamily="34" charset="0"/>
            </a:rPr>
            <a:t>student</a:t>
          </a:r>
          <a:r>
            <a:rPr lang="en-US" dirty="0">
              <a:solidFill>
                <a:schemeClr val="tx1"/>
              </a:solidFill>
              <a:effectLst/>
              <a:ea typeface="DengXian" panose="02010600030101010101" pitchFamily="2" charset="-122"/>
              <a:cs typeface="Arial" panose="020B0604020202020204" pitchFamily="34" charset="0"/>
            </a:rPr>
            <a:t> (Ch.6.3.8) </a:t>
          </a:r>
          <a:endParaRPr lang="en-US" dirty="0"/>
        </a:p>
      </dgm:t>
    </dgm:pt>
    <dgm:pt modelId="{958AF548-8091-48F1-8075-8A3856223746}" type="parTrans" cxnId="{12F54205-0F2A-414A-9C2A-4BC97508C273}">
      <dgm:prSet/>
      <dgm:spPr/>
      <dgm:t>
        <a:bodyPr/>
        <a:lstStyle/>
        <a:p>
          <a:endParaRPr lang="en-US"/>
        </a:p>
      </dgm:t>
    </dgm:pt>
    <dgm:pt modelId="{38473754-BD83-4A39-A60F-B5DD75EC200E}" type="sibTrans" cxnId="{12F54205-0F2A-414A-9C2A-4BC97508C273}">
      <dgm:prSet/>
      <dgm:spPr/>
      <dgm:t>
        <a:bodyPr/>
        <a:lstStyle/>
        <a:p>
          <a:endParaRPr lang="en-US"/>
        </a:p>
      </dgm:t>
    </dgm:pt>
    <dgm:pt modelId="{E3B80593-2AD3-4318-8A92-2F01341374F4}">
      <dgm:prSet phldrT="[Text]"/>
      <dgm:spPr/>
      <dgm:t>
        <a:bodyPr/>
        <a:lstStyle/>
        <a:p>
          <a:pPr>
            <a:buFont typeface="Symbol" panose="05050102010706020507" pitchFamily="18" charset="2"/>
            <a:buChar char=""/>
          </a:pPr>
          <a:r>
            <a:rPr lang="en-US" dirty="0">
              <a:solidFill>
                <a:schemeClr val="tx1"/>
              </a:solidFill>
              <a:effectLst/>
              <a:ea typeface="DengXian" panose="02010600030101010101" pitchFamily="2" charset="-122"/>
              <a:cs typeface="Arial" panose="020B0604020202020204" pitchFamily="34" charset="0"/>
            </a:rPr>
            <a:t>Taken elsewhere as a </a:t>
          </a:r>
          <a:r>
            <a:rPr lang="en-US" i="1" dirty="0">
              <a:solidFill>
                <a:schemeClr val="tx1"/>
              </a:solidFill>
              <a:effectLst/>
              <a:ea typeface="DengXian" panose="02010600030101010101" pitchFamily="2" charset="-122"/>
              <a:cs typeface="Arial" panose="020B0604020202020204" pitchFamily="34" charset="0"/>
            </a:rPr>
            <a:t>graduate</a:t>
          </a:r>
          <a:r>
            <a:rPr lang="en-US" dirty="0">
              <a:solidFill>
                <a:schemeClr val="tx1"/>
              </a:solidFill>
              <a:effectLst/>
              <a:ea typeface="DengXian" panose="02010600030101010101" pitchFamily="2" charset="-122"/>
              <a:cs typeface="Arial" panose="020B0604020202020204" pitchFamily="34" charset="0"/>
            </a:rPr>
            <a:t> student (Ch.6.3.8)</a:t>
          </a:r>
          <a:endParaRPr lang="en-US" dirty="0"/>
        </a:p>
      </dgm:t>
    </dgm:pt>
    <dgm:pt modelId="{2EE99E61-219D-4F1D-B79F-FFC96EB7AB1C}" type="parTrans" cxnId="{4FE1494A-1E14-44B4-B87F-96B22298AB60}">
      <dgm:prSet/>
      <dgm:spPr/>
      <dgm:t>
        <a:bodyPr/>
        <a:lstStyle/>
        <a:p>
          <a:endParaRPr lang="en-US"/>
        </a:p>
      </dgm:t>
    </dgm:pt>
    <dgm:pt modelId="{5B37CB02-6B22-464F-A856-FFBB98DBD43A}" type="sibTrans" cxnId="{4FE1494A-1E14-44B4-B87F-96B22298AB60}">
      <dgm:prSet/>
      <dgm:spPr/>
      <dgm:t>
        <a:bodyPr/>
        <a:lstStyle/>
        <a:p>
          <a:endParaRPr lang="en-US"/>
        </a:p>
      </dgm:t>
    </dgm:pt>
    <dgm:pt modelId="{8C0E4EBC-1314-436D-A3C3-9C28267474AC}">
      <dgm:prSet/>
      <dgm:spPr/>
      <dgm:t>
        <a:bodyPr/>
        <a:lstStyle/>
        <a:p>
          <a:pPr>
            <a:buFont typeface="Symbol" panose="05050102010706020507" pitchFamily="18" charset="2"/>
            <a:buChar char=""/>
          </a:pPr>
          <a:r>
            <a:rPr lang="en-US" dirty="0">
              <a:solidFill>
                <a:schemeClr val="tx1"/>
              </a:solidFill>
              <a:effectLst/>
              <a:ea typeface="DengXian" panose="02010600030101010101" pitchFamily="2" charset="-122"/>
              <a:cs typeface="Arial" panose="020B0604020202020204" pitchFamily="34" charset="0"/>
            </a:rPr>
            <a:t>Take at Iowa State in concurrent status (Ch.6.3.2)</a:t>
          </a:r>
          <a:endParaRPr lang="en-US" dirty="0"/>
        </a:p>
      </dgm:t>
    </dgm:pt>
    <dgm:pt modelId="{F8560329-3EB3-4F28-8C35-160D1AB970A2}" type="parTrans" cxnId="{0FFD497F-A7F3-46FC-9D9C-49FE87F5A933}">
      <dgm:prSet/>
      <dgm:spPr/>
    </dgm:pt>
    <dgm:pt modelId="{D4FB22CA-4587-4062-A8CD-5D0C47E6688A}" type="sibTrans" cxnId="{0FFD497F-A7F3-46FC-9D9C-49FE87F5A933}">
      <dgm:prSet/>
      <dgm:spPr/>
    </dgm:pt>
    <dgm:pt modelId="{A5F01E7B-FDAA-4363-BB88-093C7DD08F50}" type="pres">
      <dgm:prSet presAssocID="{540864A3-A459-402C-A9F5-283D227942F5}" presName="composite" presStyleCnt="0">
        <dgm:presLayoutVars>
          <dgm:chMax val="1"/>
          <dgm:dir/>
          <dgm:resizeHandles val="exact"/>
        </dgm:presLayoutVars>
      </dgm:prSet>
      <dgm:spPr/>
    </dgm:pt>
    <dgm:pt modelId="{AE6ABF13-BDFD-4DDA-BAEC-802640859B7D}" type="pres">
      <dgm:prSet presAssocID="{6AADA353-518B-4C3D-AD7A-16008F9895E1}" presName="roof" presStyleLbl="dkBgShp" presStyleIdx="0" presStyleCnt="2"/>
      <dgm:spPr/>
    </dgm:pt>
    <dgm:pt modelId="{483F1C84-3A89-4EC0-A799-D1F96E6AEB45}" type="pres">
      <dgm:prSet presAssocID="{6AADA353-518B-4C3D-AD7A-16008F9895E1}" presName="pillars" presStyleCnt="0"/>
      <dgm:spPr/>
    </dgm:pt>
    <dgm:pt modelId="{56F76FA2-8EF6-45C9-8694-C18FDDE7FB5F}" type="pres">
      <dgm:prSet presAssocID="{6AADA353-518B-4C3D-AD7A-16008F9895E1}" presName="pillar1" presStyleLbl="node1" presStyleIdx="0" presStyleCnt="4">
        <dgm:presLayoutVars>
          <dgm:bulletEnabled val="1"/>
        </dgm:presLayoutVars>
      </dgm:prSet>
      <dgm:spPr/>
    </dgm:pt>
    <dgm:pt modelId="{47BE7780-8DEC-44BA-B490-CC30685259CD}" type="pres">
      <dgm:prSet presAssocID="{4E80A841-4A17-41EA-BFF7-2411A147036F}" presName="pillarX" presStyleLbl="node1" presStyleIdx="1" presStyleCnt="4">
        <dgm:presLayoutVars>
          <dgm:bulletEnabled val="1"/>
        </dgm:presLayoutVars>
      </dgm:prSet>
      <dgm:spPr/>
    </dgm:pt>
    <dgm:pt modelId="{7A95C966-BB23-482F-90B6-4D489464F4A8}" type="pres">
      <dgm:prSet presAssocID="{E3B80593-2AD3-4318-8A92-2F01341374F4}" presName="pillarX" presStyleLbl="node1" presStyleIdx="2" presStyleCnt="4">
        <dgm:presLayoutVars>
          <dgm:bulletEnabled val="1"/>
        </dgm:presLayoutVars>
      </dgm:prSet>
      <dgm:spPr/>
    </dgm:pt>
    <dgm:pt modelId="{87CF87D0-7429-4F9C-8062-B6095976D94D}" type="pres">
      <dgm:prSet presAssocID="{8C0E4EBC-1314-436D-A3C3-9C28267474AC}" presName="pillarX" presStyleLbl="node1" presStyleIdx="3" presStyleCnt="4">
        <dgm:presLayoutVars>
          <dgm:bulletEnabled val="1"/>
        </dgm:presLayoutVars>
      </dgm:prSet>
      <dgm:spPr/>
    </dgm:pt>
    <dgm:pt modelId="{7C1956DA-4E31-4DA6-9EA4-003866C6ED31}" type="pres">
      <dgm:prSet presAssocID="{6AADA353-518B-4C3D-AD7A-16008F9895E1}" presName="base" presStyleLbl="dkBgShp" presStyleIdx="1" presStyleCnt="2"/>
      <dgm:spPr/>
    </dgm:pt>
  </dgm:ptLst>
  <dgm:cxnLst>
    <dgm:cxn modelId="{12F54205-0F2A-414A-9C2A-4BC97508C273}" srcId="{6AADA353-518B-4C3D-AD7A-16008F9895E1}" destId="{4E80A841-4A17-41EA-BFF7-2411A147036F}" srcOrd="1" destOrd="0" parTransId="{958AF548-8091-48F1-8075-8A3856223746}" sibTransId="{38473754-BD83-4A39-A60F-B5DD75EC200E}"/>
    <dgm:cxn modelId="{5E5AB135-62F6-42C6-AABC-9C1B3A3E1E08}" type="presOf" srcId="{540864A3-A459-402C-A9F5-283D227942F5}" destId="{A5F01E7B-FDAA-4363-BB88-093C7DD08F50}" srcOrd="0" destOrd="0" presId="urn:microsoft.com/office/officeart/2005/8/layout/hList3"/>
    <dgm:cxn modelId="{4FE1494A-1E14-44B4-B87F-96B22298AB60}" srcId="{6AADA353-518B-4C3D-AD7A-16008F9895E1}" destId="{E3B80593-2AD3-4318-8A92-2F01341374F4}" srcOrd="2" destOrd="0" parTransId="{2EE99E61-219D-4F1D-B79F-FFC96EB7AB1C}" sibTransId="{5B37CB02-6B22-464F-A856-FFBB98DBD43A}"/>
    <dgm:cxn modelId="{A31F474F-9359-4542-A0D3-FB9308FA28F6}" type="presOf" srcId="{E3B80593-2AD3-4318-8A92-2F01341374F4}" destId="{7A95C966-BB23-482F-90B6-4D489464F4A8}" srcOrd="0" destOrd="0" presId="urn:microsoft.com/office/officeart/2005/8/layout/hList3"/>
    <dgm:cxn modelId="{20A36150-AA7D-4EA9-BFFF-98E80C5B6916}" type="presOf" srcId="{8C0E4EBC-1314-436D-A3C3-9C28267474AC}" destId="{87CF87D0-7429-4F9C-8062-B6095976D94D}" srcOrd="0" destOrd="0" presId="urn:microsoft.com/office/officeart/2005/8/layout/hList3"/>
    <dgm:cxn modelId="{00236E52-32D9-4FE5-BA90-3A5B84B92716}" type="presOf" srcId="{6AADA353-518B-4C3D-AD7A-16008F9895E1}" destId="{AE6ABF13-BDFD-4DDA-BAEC-802640859B7D}" srcOrd="0" destOrd="0" presId="urn:microsoft.com/office/officeart/2005/8/layout/hList3"/>
    <dgm:cxn modelId="{F044905A-6D9F-4B68-973E-99483CF3EB88}" type="presOf" srcId="{86CC34B6-BBB5-4A03-AB11-C661179CB801}" destId="{56F76FA2-8EF6-45C9-8694-C18FDDE7FB5F}" srcOrd="0" destOrd="0" presId="urn:microsoft.com/office/officeart/2005/8/layout/hList3"/>
    <dgm:cxn modelId="{0FFD497F-A7F3-46FC-9D9C-49FE87F5A933}" srcId="{6AADA353-518B-4C3D-AD7A-16008F9895E1}" destId="{8C0E4EBC-1314-436D-A3C3-9C28267474AC}" srcOrd="3" destOrd="0" parTransId="{F8560329-3EB3-4F28-8C35-160D1AB970A2}" sibTransId="{D4FB22CA-4587-4062-A8CD-5D0C47E6688A}"/>
    <dgm:cxn modelId="{862F45C5-C7FF-4E71-91B7-9EAFCA6C321B}" type="presOf" srcId="{4E80A841-4A17-41EA-BFF7-2411A147036F}" destId="{47BE7780-8DEC-44BA-B490-CC30685259CD}" srcOrd="0" destOrd="0" presId="urn:microsoft.com/office/officeart/2005/8/layout/hList3"/>
    <dgm:cxn modelId="{D541ABD8-A1A5-47C7-A659-E05EC1DC58FE}" srcId="{6AADA353-518B-4C3D-AD7A-16008F9895E1}" destId="{86CC34B6-BBB5-4A03-AB11-C661179CB801}" srcOrd="0" destOrd="0" parTransId="{9FF675ED-4772-48E6-A93B-0EB8BF9FFC52}" sibTransId="{2D3ABAFA-631A-4164-AEA5-8971BF235F3D}"/>
    <dgm:cxn modelId="{C92E86FD-AD5C-4DF8-859F-01D399DAB3CD}" srcId="{540864A3-A459-402C-A9F5-283D227942F5}" destId="{6AADA353-518B-4C3D-AD7A-16008F9895E1}" srcOrd="0" destOrd="0" parTransId="{37B41E4A-0FB0-47D5-893E-DE4A0BAEC65C}" sibTransId="{82A81377-5958-493A-90B5-F7276D91A0B9}"/>
    <dgm:cxn modelId="{A94B9A05-4604-4F8A-BEF1-D6C69F072AFD}" type="presParOf" srcId="{A5F01E7B-FDAA-4363-BB88-093C7DD08F50}" destId="{AE6ABF13-BDFD-4DDA-BAEC-802640859B7D}" srcOrd="0" destOrd="0" presId="urn:microsoft.com/office/officeart/2005/8/layout/hList3"/>
    <dgm:cxn modelId="{92797AE3-098A-426B-B589-613798780880}" type="presParOf" srcId="{A5F01E7B-FDAA-4363-BB88-093C7DD08F50}" destId="{483F1C84-3A89-4EC0-A799-D1F96E6AEB45}" srcOrd="1" destOrd="0" presId="urn:microsoft.com/office/officeart/2005/8/layout/hList3"/>
    <dgm:cxn modelId="{B9497751-C221-4CE4-9B53-9EC7EF58B6AC}" type="presParOf" srcId="{483F1C84-3A89-4EC0-A799-D1F96E6AEB45}" destId="{56F76FA2-8EF6-45C9-8694-C18FDDE7FB5F}" srcOrd="0" destOrd="0" presId="urn:microsoft.com/office/officeart/2005/8/layout/hList3"/>
    <dgm:cxn modelId="{9360AE37-72BD-456E-AADB-AC9FD7A809F1}" type="presParOf" srcId="{483F1C84-3A89-4EC0-A799-D1F96E6AEB45}" destId="{47BE7780-8DEC-44BA-B490-CC30685259CD}" srcOrd="1" destOrd="0" presId="urn:microsoft.com/office/officeart/2005/8/layout/hList3"/>
    <dgm:cxn modelId="{72E1F791-65C5-4761-8ECD-1460CA92F5D8}" type="presParOf" srcId="{483F1C84-3A89-4EC0-A799-D1F96E6AEB45}" destId="{7A95C966-BB23-482F-90B6-4D489464F4A8}" srcOrd="2" destOrd="0" presId="urn:microsoft.com/office/officeart/2005/8/layout/hList3"/>
    <dgm:cxn modelId="{A5B39DFC-797C-4BF5-B64C-57845B3C6DDF}" type="presParOf" srcId="{483F1C84-3A89-4EC0-A799-D1F96E6AEB45}" destId="{87CF87D0-7429-4F9C-8062-B6095976D94D}" srcOrd="3" destOrd="0" presId="urn:microsoft.com/office/officeart/2005/8/layout/hList3"/>
    <dgm:cxn modelId="{41162D25-ACFA-431D-96B1-879B1B10674E}" type="presParOf" srcId="{A5F01E7B-FDAA-4363-BB88-093C7DD08F50}" destId="{7C1956DA-4E31-4DA6-9EA4-003866C6ED31}"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ABF13-BDFD-4DDA-BAEC-802640859B7D}">
      <dsp:nvSpPr>
        <dsp:cNvPr id="0" name=""/>
        <dsp:cNvSpPr/>
      </dsp:nvSpPr>
      <dsp:spPr>
        <a:xfrm>
          <a:off x="0" y="0"/>
          <a:ext cx="7620000" cy="123444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solidFill>
                <a:schemeClr val="tx1"/>
              </a:solidFill>
              <a:effectLst/>
              <a:latin typeface="+mj-lt"/>
              <a:ea typeface="DengXian" panose="02010600030101010101" pitchFamily="2" charset="-122"/>
              <a:cs typeface="Arial" panose="020B0604020202020204" pitchFamily="34" charset="0"/>
            </a:rPr>
            <a:t>Inclusion of undergraduate </a:t>
          </a:r>
          <a:r>
            <a:rPr lang="en-US" sz="3400" kern="1200" dirty="0">
              <a:solidFill>
                <a:schemeClr val="tx1"/>
              </a:solidFill>
              <a:latin typeface="+mj-lt"/>
              <a:ea typeface="DengXian" panose="02010600030101010101" pitchFamily="2" charset="-122"/>
              <a:cs typeface="Arial" panose="020B0604020202020204" pitchFamily="34" charset="0"/>
            </a:rPr>
            <a:t>c</a:t>
          </a:r>
          <a:r>
            <a:rPr lang="en-US" sz="3400" kern="1200" dirty="0">
              <a:solidFill>
                <a:schemeClr val="tx1"/>
              </a:solidFill>
              <a:effectLst/>
              <a:latin typeface="+mj-lt"/>
              <a:ea typeface="DengXian" panose="02010600030101010101" pitchFamily="2" charset="-122"/>
              <a:cs typeface="Arial" panose="020B0604020202020204" pitchFamily="34" charset="0"/>
            </a:rPr>
            <a:t>redits on plan of study</a:t>
          </a:r>
          <a:endParaRPr lang="en-US" sz="3400" kern="1200" dirty="0"/>
        </a:p>
      </dsp:txBody>
      <dsp:txXfrm>
        <a:off x="0" y="0"/>
        <a:ext cx="7620000" cy="1234440"/>
      </dsp:txXfrm>
    </dsp:sp>
    <dsp:sp modelId="{56F76FA2-8EF6-45C9-8694-C18FDDE7FB5F}">
      <dsp:nvSpPr>
        <dsp:cNvPr id="0" name=""/>
        <dsp:cNvSpPr/>
      </dsp:nvSpPr>
      <dsp:spPr>
        <a:xfrm>
          <a:off x="0" y="1234440"/>
          <a:ext cx="1905000" cy="259232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Font typeface="Symbol" panose="05050102010706020507" pitchFamily="18" charset="2"/>
            <a:buNone/>
          </a:pPr>
          <a:r>
            <a:rPr lang="en-US" sz="2200" kern="1200" dirty="0">
              <a:solidFill>
                <a:schemeClr val="tx1"/>
              </a:solidFill>
              <a:effectLst/>
              <a:ea typeface="DengXian" panose="02010600030101010101" pitchFamily="2" charset="-122"/>
              <a:cs typeface="Arial" panose="020B0604020202020204" pitchFamily="34" charset="0"/>
            </a:rPr>
            <a:t>Taken as an Iowa State undergraduate (Ch.6.3.2)</a:t>
          </a:r>
          <a:endParaRPr lang="en-US" sz="2200" kern="1200" dirty="0"/>
        </a:p>
      </dsp:txBody>
      <dsp:txXfrm>
        <a:off x="0" y="1234440"/>
        <a:ext cx="1905000" cy="2592324"/>
      </dsp:txXfrm>
    </dsp:sp>
    <dsp:sp modelId="{47BE7780-8DEC-44BA-B490-CC30685259CD}">
      <dsp:nvSpPr>
        <dsp:cNvPr id="0" name=""/>
        <dsp:cNvSpPr/>
      </dsp:nvSpPr>
      <dsp:spPr>
        <a:xfrm>
          <a:off x="1905000" y="1234440"/>
          <a:ext cx="1905000" cy="259232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Font typeface="Symbol" panose="05050102010706020507" pitchFamily="18" charset="2"/>
            <a:buNone/>
          </a:pPr>
          <a:r>
            <a:rPr lang="en-US" sz="2200" kern="1200" dirty="0">
              <a:solidFill>
                <a:schemeClr val="tx1"/>
              </a:solidFill>
              <a:effectLst/>
              <a:ea typeface="DengXian" panose="02010600030101010101" pitchFamily="2" charset="-122"/>
              <a:cs typeface="Arial" panose="020B0604020202020204" pitchFamily="34" charset="0"/>
            </a:rPr>
            <a:t>Taken elsewhere as an </a:t>
          </a:r>
          <a:r>
            <a:rPr lang="en-US" sz="2200" i="1" kern="1200" dirty="0">
              <a:solidFill>
                <a:schemeClr val="tx1"/>
              </a:solidFill>
              <a:effectLst/>
              <a:ea typeface="DengXian" panose="02010600030101010101" pitchFamily="2" charset="-122"/>
              <a:cs typeface="Arial" panose="020B0604020202020204" pitchFamily="34" charset="0"/>
            </a:rPr>
            <a:t>undergraduate </a:t>
          </a:r>
          <a:r>
            <a:rPr lang="en-US" sz="2200" i="0" kern="1200" dirty="0">
              <a:solidFill>
                <a:schemeClr val="tx1"/>
              </a:solidFill>
              <a:effectLst/>
              <a:ea typeface="DengXian" panose="02010600030101010101" pitchFamily="2" charset="-122"/>
              <a:cs typeface="Arial" panose="020B0604020202020204" pitchFamily="34" charset="0"/>
            </a:rPr>
            <a:t>student</a:t>
          </a:r>
          <a:r>
            <a:rPr lang="en-US" sz="2200" kern="1200" dirty="0">
              <a:solidFill>
                <a:schemeClr val="tx1"/>
              </a:solidFill>
              <a:effectLst/>
              <a:ea typeface="DengXian" panose="02010600030101010101" pitchFamily="2" charset="-122"/>
              <a:cs typeface="Arial" panose="020B0604020202020204" pitchFamily="34" charset="0"/>
            </a:rPr>
            <a:t> (Ch.6.3.8) </a:t>
          </a:r>
          <a:endParaRPr lang="en-US" sz="2200" kern="1200" dirty="0"/>
        </a:p>
      </dsp:txBody>
      <dsp:txXfrm>
        <a:off x="1905000" y="1234440"/>
        <a:ext cx="1905000" cy="2592324"/>
      </dsp:txXfrm>
    </dsp:sp>
    <dsp:sp modelId="{7A95C966-BB23-482F-90B6-4D489464F4A8}">
      <dsp:nvSpPr>
        <dsp:cNvPr id="0" name=""/>
        <dsp:cNvSpPr/>
      </dsp:nvSpPr>
      <dsp:spPr>
        <a:xfrm>
          <a:off x="3810000" y="1234440"/>
          <a:ext cx="1905000" cy="259232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Font typeface="Symbol" panose="05050102010706020507" pitchFamily="18" charset="2"/>
            <a:buNone/>
          </a:pPr>
          <a:r>
            <a:rPr lang="en-US" sz="2200" kern="1200" dirty="0">
              <a:solidFill>
                <a:schemeClr val="tx1"/>
              </a:solidFill>
              <a:effectLst/>
              <a:ea typeface="DengXian" panose="02010600030101010101" pitchFamily="2" charset="-122"/>
              <a:cs typeface="Arial" panose="020B0604020202020204" pitchFamily="34" charset="0"/>
            </a:rPr>
            <a:t>Taken elsewhere as a </a:t>
          </a:r>
          <a:r>
            <a:rPr lang="en-US" sz="2200" i="1" kern="1200" dirty="0">
              <a:solidFill>
                <a:schemeClr val="tx1"/>
              </a:solidFill>
              <a:effectLst/>
              <a:ea typeface="DengXian" panose="02010600030101010101" pitchFamily="2" charset="-122"/>
              <a:cs typeface="Arial" panose="020B0604020202020204" pitchFamily="34" charset="0"/>
            </a:rPr>
            <a:t>graduate</a:t>
          </a:r>
          <a:r>
            <a:rPr lang="en-US" sz="2200" kern="1200" dirty="0">
              <a:solidFill>
                <a:schemeClr val="tx1"/>
              </a:solidFill>
              <a:effectLst/>
              <a:ea typeface="DengXian" panose="02010600030101010101" pitchFamily="2" charset="-122"/>
              <a:cs typeface="Arial" panose="020B0604020202020204" pitchFamily="34" charset="0"/>
            </a:rPr>
            <a:t> student (Ch.6.3.8)</a:t>
          </a:r>
          <a:endParaRPr lang="en-US" sz="2200" kern="1200" dirty="0"/>
        </a:p>
      </dsp:txBody>
      <dsp:txXfrm>
        <a:off x="3810000" y="1234440"/>
        <a:ext cx="1905000" cy="2592324"/>
      </dsp:txXfrm>
    </dsp:sp>
    <dsp:sp modelId="{87CF87D0-7429-4F9C-8062-B6095976D94D}">
      <dsp:nvSpPr>
        <dsp:cNvPr id="0" name=""/>
        <dsp:cNvSpPr/>
      </dsp:nvSpPr>
      <dsp:spPr>
        <a:xfrm>
          <a:off x="5715000" y="1234440"/>
          <a:ext cx="1905000" cy="259232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Font typeface="Symbol" panose="05050102010706020507" pitchFamily="18" charset="2"/>
            <a:buNone/>
          </a:pPr>
          <a:r>
            <a:rPr lang="en-US" sz="2200" kern="1200" dirty="0">
              <a:solidFill>
                <a:schemeClr val="tx1"/>
              </a:solidFill>
              <a:effectLst/>
              <a:ea typeface="DengXian" panose="02010600030101010101" pitchFamily="2" charset="-122"/>
              <a:cs typeface="Arial" panose="020B0604020202020204" pitchFamily="34" charset="0"/>
            </a:rPr>
            <a:t>Take at Iowa State in concurrent status (Ch.6.3.2)</a:t>
          </a:r>
          <a:endParaRPr lang="en-US" sz="2200" kern="1200" dirty="0"/>
        </a:p>
      </dsp:txBody>
      <dsp:txXfrm>
        <a:off x="5715000" y="1234440"/>
        <a:ext cx="1905000" cy="2592324"/>
      </dsp:txXfrm>
    </dsp:sp>
    <dsp:sp modelId="{7C1956DA-4E31-4DA6-9EA4-003866C6ED31}">
      <dsp:nvSpPr>
        <dsp:cNvPr id="0" name=""/>
        <dsp:cNvSpPr/>
      </dsp:nvSpPr>
      <dsp:spPr>
        <a:xfrm>
          <a:off x="0" y="3826764"/>
          <a:ext cx="7620000" cy="28803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78FD408-A865-FD43-BD8A-60A14765CAA4}" type="datetimeFigureOut">
              <a:rPr lang="en-US" smtClean="0"/>
              <a:pPr/>
              <a:t>8/31/2022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7DFBDB0-09E2-4741-A27D-AF8AA3540ECC}" type="slidenum">
              <a:rPr lang="en-US" smtClean="0"/>
              <a:pPr/>
              <a:t>‹#›</a:t>
            </a:fld>
            <a:endParaRPr lang="en-US"/>
          </a:p>
        </p:txBody>
      </p:sp>
    </p:spTree>
    <p:extLst>
      <p:ext uri="{BB962C8B-B14F-4D97-AF65-F5344CB8AC3E}">
        <p14:creationId xmlns:p14="http://schemas.microsoft.com/office/powerpoint/2010/main" val="4672792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7D11DA4-9F5C-6145-8010-1CB02F8CA18F}" type="datetimeFigureOut">
              <a:rPr lang="en-US" smtClean="0"/>
              <a:pPr/>
              <a:t>8/31/2022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8A42586-8D9D-F44D-952F-229CE4F75F9A}" type="slidenum">
              <a:rPr lang="en-US" smtClean="0"/>
              <a:pPr/>
              <a:t>‹#›</a:t>
            </a:fld>
            <a:endParaRPr lang="en-US"/>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grad-college.iastate.edu/common/forms/index.php"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A42586-8D9D-F44D-952F-229CE4F75F9A}" type="slidenum">
              <a:rPr lang="en-US" smtClean="0"/>
              <a:pPr/>
              <a:t>14</a:t>
            </a:fld>
            <a:endParaRPr lang="en-US"/>
          </a:p>
        </p:txBody>
      </p:sp>
    </p:spTree>
    <p:extLst>
      <p:ext uri="{BB962C8B-B14F-4D97-AF65-F5344CB8AC3E}">
        <p14:creationId xmlns:p14="http://schemas.microsoft.com/office/powerpoint/2010/main" val="2655749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1" indent="-349415">
              <a:buFont typeface="Symbol" panose="05050102010706020507" pitchFamily="18" charset="2"/>
              <a:buChar char=""/>
            </a:pPr>
            <a:r>
              <a:rPr lang="en-US" sz="1600" dirty="0">
                <a:ea typeface="DengXian" panose="02010600030101010101" pitchFamily="2" charset="-122"/>
                <a:cs typeface="Arial" panose="020B0604020202020204" pitchFamily="34" charset="0"/>
              </a:rPr>
              <a:t>Taken as an Iowa State undergraduate (Ch.6.3.2)</a:t>
            </a:r>
          </a:p>
          <a:p>
            <a:pPr lvl="2" indent="-349415">
              <a:buFont typeface="Symbol" panose="05050102010706020507" pitchFamily="18" charset="2"/>
              <a:buChar char=""/>
            </a:pPr>
            <a:r>
              <a:rPr lang="en-US" sz="1400" dirty="0">
                <a:solidFill>
                  <a:srgbClr val="333333"/>
                </a:solidFill>
              </a:rPr>
              <a:t>Certain graduate-level courses (500-level) listed in the ISU Catalog may be used in the program of study even though they were taken for graduate credit by the student as an undergraduate at ISU.</a:t>
            </a:r>
            <a:endParaRPr lang="en-US" sz="1400" dirty="0">
              <a:ea typeface="DengXian" panose="02010600030101010101" pitchFamily="2" charset="-122"/>
              <a:cs typeface="Arial" panose="020B0604020202020204" pitchFamily="34" charset="0"/>
            </a:endParaRPr>
          </a:p>
          <a:p>
            <a:pPr lvl="1" indent="-349415">
              <a:buFont typeface="Symbol" panose="05050102010706020507" pitchFamily="18" charset="2"/>
              <a:buChar char=""/>
            </a:pPr>
            <a:r>
              <a:rPr lang="en-US" sz="1600" dirty="0">
                <a:ea typeface="DengXian" panose="02010600030101010101" pitchFamily="2" charset="-122"/>
                <a:cs typeface="Arial" panose="020B0604020202020204" pitchFamily="34" charset="0"/>
              </a:rPr>
              <a:t>Taken elsewhere as an undergraduate (Ch.6.3.8) </a:t>
            </a:r>
          </a:p>
          <a:p>
            <a:pPr lvl="2" indent="-349415">
              <a:buFont typeface="Symbol" panose="05050102010706020507" pitchFamily="18" charset="2"/>
              <a:buChar char=""/>
            </a:pPr>
            <a:r>
              <a:rPr lang="en-US" sz="1400" dirty="0">
                <a:solidFill>
                  <a:srgbClr val="333333"/>
                </a:solidFill>
              </a:rPr>
              <a:t>If a student wishes to transfer credits from </a:t>
            </a:r>
            <a:r>
              <a:rPr lang="en-US" sz="1400" i="1" dirty="0">
                <a:solidFill>
                  <a:srgbClr val="333333"/>
                </a:solidFill>
              </a:rPr>
              <a:t>graduate</a:t>
            </a:r>
            <a:r>
              <a:rPr lang="en-US" sz="1400" dirty="0">
                <a:solidFill>
                  <a:srgbClr val="333333"/>
                </a:solidFill>
              </a:rPr>
              <a:t> courses taken at or through another university as an undergraduate student, it is that student’s responsibility to provide verification by letter from that institution that those graduate courses were not used to satisfy undergraduate requirements for a degree. Undergraduate credits from other institutions is NOT permitted. </a:t>
            </a:r>
            <a:endParaRPr lang="en-US" sz="1400" dirty="0">
              <a:ea typeface="DengXian" panose="02010600030101010101" pitchFamily="2" charset="-122"/>
              <a:cs typeface="Arial" panose="020B0604020202020204" pitchFamily="34" charset="0"/>
            </a:endParaRPr>
          </a:p>
          <a:p>
            <a:pPr lvl="1" indent="-349415">
              <a:buFont typeface="Symbol" panose="05050102010706020507" pitchFamily="18" charset="2"/>
              <a:buChar char=""/>
            </a:pPr>
            <a:r>
              <a:rPr lang="en-US" sz="1600" dirty="0">
                <a:ea typeface="DengXian" panose="02010600030101010101" pitchFamily="2" charset="-122"/>
                <a:cs typeface="Arial" panose="020B0604020202020204" pitchFamily="34" charset="0"/>
              </a:rPr>
              <a:t>Taken elsewhere as a graduate student (Ch.6.3.8)</a:t>
            </a:r>
          </a:p>
          <a:p>
            <a:pPr lvl="2" indent="-349415">
              <a:buFont typeface="Symbol" panose="05050102010706020507" pitchFamily="18" charset="2"/>
              <a:buChar char=""/>
            </a:pPr>
            <a:r>
              <a:rPr lang="en-US" sz="1400" i="1" dirty="0">
                <a:solidFill>
                  <a:srgbClr val="333333"/>
                </a:solidFill>
              </a:rPr>
              <a:t>Graduate credits </a:t>
            </a:r>
            <a:r>
              <a:rPr lang="en-US" sz="1400" dirty="0">
                <a:solidFill>
                  <a:srgbClr val="333333"/>
                </a:solidFill>
              </a:rPr>
              <a:t>earned as a graduate student at another institution or through a distance education program offered by another institution may be transferred if the grade was B or better. Such courses must have been acceptable toward an advanced degree at that institution and must have been taught by individuals having graduate faculty status at that institution. Undergraduate credits from other institutions is NOT permitted. </a:t>
            </a:r>
            <a:endParaRPr lang="en-US" sz="1400" dirty="0">
              <a:ea typeface="DengXian" panose="02010600030101010101" pitchFamily="2" charset="-122"/>
              <a:cs typeface="Arial" panose="020B0604020202020204" pitchFamily="34" charset="0"/>
            </a:endParaRPr>
          </a:p>
          <a:p>
            <a:pPr lvl="1" indent="-349415">
              <a:buFont typeface="Symbol" panose="05050102010706020507" pitchFamily="18" charset="2"/>
              <a:buChar char=""/>
            </a:pPr>
            <a:r>
              <a:rPr lang="en-US" sz="1600" dirty="0">
                <a:ea typeface="DengXian" panose="02010600030101010101" pitchFamily="2" charset="-122"/>
                <a:cs typeface="Arial" panose="020B0604020202020204" pitchFamily="34" charset="0"/>
              </a:rPr>
              <a:t>Take at Iowa State in concurrent status (Ch.6.3.2)</a:t>
            </a:r>
          </a:p>
          <a:p>
            <a:pPr lvl="2" indent="-349415">
              <a:buFont typeface="Symbol" panose="05050102010706020507" pitchFamily="18" charset="2"/>
              <a:buChar char=""/>
            </a:pPr>
            <a:r>
              <a:rPr lang="en-US" sz="1400" dirty="0">
                <a:solidFill>
                  <a:srgbClr val="333333"/>
                </a:solidFill>
              </a:rPr>
              <a:t>For students in concurrent undergraduate and graduate status, these credits (up to 6) may be in addition to the 6 credits identified on the </a:t>
            </a:r>
            <a:r>
              <a:rPr lang="en-US" sz="1400" dirty="0">
                <a:solidFill>
                  <a:srgbClr val="CC0000"/>
                </a:solidFill>
                <a:hlinkClick r:id="rId3"/>
              </a:rPr>
              <a:t>Transfer of Courses for Concurrent B.S./Graduate</a:t>
            </a:r>
            <a:r>
              <a:rPr lang="en-US" sz="1400" dirty="0">
                <a:solidFill>
                  <a:srgbClr val="333333"/>
                </a:solidFill>
              </a:rPr>
              <a:t> form.</a:t>
            </a:r>
          </a:p>
          <a:p>
            <a:endParaRPr lang="en-US" dirty="0"/>
          </a:p>
        </p:txBody>
      </p:sp>
      <p:sp>
        <p:nvSpPr>
          <p:cNvPr id="4" name="Slide Number Placeholder 3"/>
          <p:cNvSpPr>
            <a:spLocks noGrp="1"/>
          </p:cNvSpPr>
          <p:nvPr>
            <p:ph type="sldNum" sz="quarter" idx="5"/>
          </p:nvPr>
        </p:nvSpPr>
        <p:spPr/>
        <p:txBody>
          <a:bodyPr/>
          <a:lstStyle/>
          <a:p>
            <a:fld id="{08A42586-8D9D-F44D-952F-229CE4F75F9A}" type="slidenum">
              <a:rPr lang="en-US" smtClean="0"/>
              <a:pPr/>
              <a:t>15</a:t>
            </a:fld>
            <a:endParaRPr lang="en-US"/>
          </a:p>
        </p:txBody>
      </p:sp>
    </p:spTree>
    <p:extLst>
      <p:ext uri="{BB962C8B-B14F-4D97-AF65-F5344CB8AC3E}">
        <p14:creationId xmlns:p14="http://schemas.microsoft.com/office/powerpoint/2010/main" val="9954588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1828800"/>
          </a:xfrm>
          <a:prstGeom prst="rect">
            <a:avLst/>
          </a:prstGeom>
          <a:solidFill>
            <a:srgbClr val="C8102E"/>
          </a:solidFill>
          <a:ln w="9525">
            <a:noFill/>
            <a:miter lim="800000"/>
            <a:headEnd/>
            <a:tailEnd/>
          </a:ln>
          <a:effectLst/>
        </p:spPr>
        <p:txBody>
          <a:bodyPr wrap="none" anchor="ctr">
            <a:prstTxWarp prst="textNoShape">
              <a:avLst/>
            </a:prstTxWarp>
          </a:bodyPr>
          <a:lstStyle/>
          <a:p>
            <a:endParaRPr lang="en-US"/>
          </a:p>
        </p:txBody>
      </p:sp>
      <p:sp>
        <p:nvSpPr>
          <p:cNvPr id="3076" name="Rectangle 4"/>
          <p:cNvSpPr>
            <a:spLocks noGrp="1" noChangeArrowheads="1"/>
          </p:cNvSpPr>
          <p:nvPr>
            <p:ph type="ctrTitle"/>
          </p:nvPr>
        </p:nvSpPr>
        <p:spPr>
          <a:xfrm>
            <a:off x="533400" y="2514600"/>
            <a:ext cx="6629400" cy="1066800"/>
          </a:xfrm>
        </p:spPr>
        <p:txBody>
          <a:bodyPr anchor="b"/>
          <a:lstStyle>
            <a:lvl1pPr>
              <a:defRPr>
                <a:solidFill>
                  <a:srgbClr val="F1BE48"/>
                </a:solidFill>
              </a:defRPr>
            </a:lvl1pPr>
          </a:lstStyle>
          <a:p>
            <a:r>
              <a:rPr lang="en-US" dirty="0"/>
              <a:t>Click to edit Master title style</a:t>
            </a:r>
          </a:p>
        </p:txBody>
      </p:sp>
      <p:sp>
        <p:nvSpPr>
          <p:cNvPr id="3077" name="Rectangle 5"/>
          <p:cNvSpPr>
            <a:spLocks noGrp="1" noChangeArrowheads="1"/>
          </p:cNvSpPr>
          <p:nvPr>
            <p:ph type="subTitle" idx="1"/>
          </p:nvPr>
        </p:nvSpPr>
        <p:spPr>
          <a:xfrm>
            <a:off x="533400" y="3581400"/>
            <a:ext cx="6248400" cy="1752600"/>
          </a:xfrm>
        </p:spPr>
        <p:txBody>
          <a:bodyPr/>
          <a:lstStyle>
            <a:lvl1pPr marL="0" indent="0">
              <a:buFont typeface="Times" charset="0"/>
              <a:buNone/>
              <a:defRPr sz="2400">
                <a:solidFill>
                  <a:srgbClr val="6E6259"/>
                </a:solidFill>
              </a:defRPr>
            </a:lvl1pPr>
          </a:lstStyle>
          <a:p>
            <a:r>
              <a:rPr lang="en-US" dirty="0"/>
              <a:t>Click to edit Master subtitle style</a:t>
            </a:r>
          </a:p>
        </p:txBody>
      </p:sp>
      <p:sp>
        <p:nvSpPr>
          <p:cNvPr id="3078" name="Text Box 6"/>
          <p:cNvSpPr txBox="1">
            <a:spLocks noChangeArrowheads="1"/>
          </p:cNvSpPr>
          <p:nvPr/>
        </p:nvSpPr>
        <p:spPr bwMode="auto">
          <a:xfrm>
            <a:off x="212725" y="3489325"/>
            <a:ext cx="184150" cy="457200"/>
          </a:xfrm>
          <a:prstGeom prst="rect">
            <a:avLst/>
          </a:prstGeom>
          <a:noFill/>
          <a:ln w="9525">
            <a:noFill/>
            <a:miter lim="800000"/>
            <a:headEnd/>
            <a:tailEnd/>
          </a:ln>
          <a:effectLst/>
        </p:spPr>
        <p:txBody>
          <a:bodyPr wrap="none">
            <a:prstTxWarp prst="textNoShape">
              <a:avLst/>
            </a:prstTxWarp>
            <a:spAutoFit/>
          </a:bodyPr>
          <a:lstStyle/>
          <a:p>
            <a:endParaRPr lang="en-US"/>
          </a:p>
        </p:txBody>
      </p:sp>
      <p:pic>
        <p:nvPicPr>
          <p:cNvPr id="10" name="Picture 11" descr="ISU LEFT white.eps"/>
          <p:cNvPicPr>
            <a:picLocks noChangeAspect="1"/>
          </p:cNvPicPr>
          <p:nvPr userDrawn="1"/>
        </p:nvPicPr>
        <p:blipFill>
          <a:blip r:embed="rId2"/>
          <a:srcRect b="38235"/>
          <a:stretch>
            <a:fillRect/>
          </a:stretch>
        </p:blipFill>
        <p:spPr bwMode="auto">
          <a:xfrm>
            <a:off x="533400" y="830263"/>
            <a:ext cx="4724400" cy="388937"/>
          </a:xfrm>
          <a:prstGeom prst="rect">
            <a:avLst/>
          </a:prstGeom>
          <a:noFill/>
          <a:ln w="9525">
            <a:noFill/>
            <a:miter lim="800000"/>
            <a:headEnd/>
            <a:tailEnd/>
          </a:ln>
        </p:spPr>
      </p:pic>
      <p:sp>
        <p:nvSpPr>
          <p:cNvPr id="15" name="Text Placeholder 14"/>
          <p:cNvSpPr>
            <a:spLocks noGrp="1"/>
          </p:cNvSpPr>
          <p:nvPr>
            <p:ph type="body" sz="quarter" idx="11" hasCustomPrompt="1"/>
          </p:nvPr>
        </p:nvSpPr>
        <p:spPr>
          <a:xfrm>
            <a:off x="468313" y="1295400"/>
            <a:ext cx="3886200" cy="381000"/>
          </a:xfrm>
        </p:spPr>
        <p:txBody>
          <a:bodyPr/>
          <a:lstStyle>
            <a:lvl1pPr marL="0" indent="0">
              <a:buNone/>
              <a:defRPr sz="1600" b="1" i="0" baseline="0">
                <a:solidFill>
                  <a:schemeClr val="bg1"/>
                </a:solidFill>
                <a:latin typeface="Univers 65" charset="0"/>
                <a:ea typeface="Univers 65" charset="0"/>
                <a:cs typeface="Univers 65"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Unit Name Goes Here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2000250" cy="5029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2400"/>
            <a:ext cx="584835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712" y="2130227"/>
            <a:ext cx="7772576" cy="1470422"/>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424" y="3886399"/>
            <a:ext cx="6401153" cy="1752203"/>
          </a:xfrm>
          <a:prstGeom prst="rect">
            <a:avLst/>
          </a:prstGeom>
        </p:spPr>
        <p:txBody>
          <a:bodyPr/>
          <a:lstStyle>
            <a:lvl1pPr marL="0" indent="0" algn="ctr">
              <a:buNone/>
              <a:defRPr/>
            </a:lvl1pPr>
            <a:lvl2pPr marL="127010" indent="0" algn="ctr">
              <a:buNone/>
              <a:defRPr/>
            </a:lvl2pPr>
            <a:lvl3pPr marL="254020" indent="0" algn="ctr">
              <a:buNone/>
              <a:defRPr/>
            </a:lvl3pPr>
            <a:lvl4pPr marL="381030" indent="0" algn="ctr">
              <a:buNone/>
              <a:defRPr/>
            </a:lvl4pPr>
            <a:lvl5pPr marL="508041" indent="0" algn="ctr">
              <a:buNone/>
              <a:defRPr/>
            </a:lvl5pPr>
            <a:lvl6pPr marL="635051" indent="0" algn="ctr">
              <a:buNone/>
              <a:defRPr/>
            </a:lvl6pPr>
            <a:lvl7pPr marL="762061" indent="0" algn="ctr">
              <a:buNone/>
              <a:defRPr/>
            </a:lvl7pPr>
            <a:lvl8pPr marL="889071" indent="0" algn="ctr">
              <a:buNone/>
              <a:defRPr/>
            </a:lvl8pPr>
            <a:lvl9pPr marL="1016081" indent="0" algn="ctr">
              <a:buNone/>
              <a:defRPr/>
            </a:lvl9pPr>
          </a:lstStyle>
          <a:p>
            <a:r>
              <a:rPr lang="en-US"/>
              <a:t>Click to edit Master subtitle style</a:t>
            </a:r>
          </a:p>
        </p:txBody>
      </p:sp>
    </p:spTree>
    <p:extLst>
      <p:ext uri="{BB962C8B-B14F-4D97-AF65-F5344CB8AC3E}">
        <p14:creationId xmlns:p14="http://schemas.microsoft.com/office/powerpoint/2010/main" val="907408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0668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0668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7"/>
          <p:cNvSpPr>
            <a:spLocks noGrp="1"/>
          </p:cNvSpPr>
          <p:nvPr>
            <p:ph type="body" sz="quarter" idx="10" hasCustomPrompt="1"/>
          </p:nvPr>
        </p:nvSpPr>
        <p:spPr>
          <a:xfrm>
            <a:off x="6324600" y="6324600"/>
            <a:ext cx="2438400" cy="381000"/>
          </a:xfrm>
        </p:spPr>
        <p:txBody>
          <a:bodyPr/>
          <a:lstStyle>
            <a:lvl1pPr marL="0" indent="0" algn="r">
              <a:buNone/>
              <a:defRPr sz="1600" b="1" i="0" baseline="0">
                <a:solidFill>
                  <a:schemeClr val="bg1"/>
                </a:solidFill>
                <a:latin typeface="Univers 65" charset="0"/>
                <a:ea typeface="Univers 65" charset="0"/>
                <a:cs typeface="Univers 65" charset="0"/>
              </a:defRPr>
            </a:lvl1pPr>
          </a:lstStyle>
          <a:p>
            <a:pPr lvl="0"/>
            <a:r>
              <a:rPr lang="en-US"/>
              <a:t>Unit Name Goes Here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2BF49"/>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6096000"/>
            <a:ext cx="9144000" cy="762000"/>
          </a:xfrm>
          <a:prstGeom prst="rect">
            <a:avLst/>
          </a:prstGeom>
          <a:solidFill>
            <a:srgbClr val="C8102E"/>
          </a:solidFill>
          <a:ln w="9525">
            <a:noFill/>
            <a:miter lim="800000"/>
            <a:headEnd/>
            <a:tailEnd/>
          </a:ln>
          <a:effectLst/>
        </p:spPr>
        <p:txBody>
          <a:bodyPr wrap="none" anchor="ctr">
            <a:prstTxWarp prst="textNoShape">
              <a:avLst/>
            </a:prstTxWarp>
          </a:bodyPr>
          <a:lstStyle/>
          <a:p>
            <a:endParaRPr lang="en-US" dirty="0"/>
          </a:p>
        </p:txBody>
      </p:sp>
      <p:sp>
        <p:nvSpPr>
          <p:cNvPr id="1026" name="Rectangle 2"/>
          <p:cNvSpPr>
            <a:spLocks noGrp="1" noChangeArrowheads="1"/>
          </p:cNvSpPr>
          <p:nvPr>
            <p:ph type="title"/>
          </p:nvPr>
        </p:nvSpPr>
        <p:spPr bwMode="auto">
          <a:xfrm>
            <a:off x="457200" y="1524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838200" y="1066800"/>
            <a:ext cx="76200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5" name="Text Box 11"/>
          <p:cNvSpPr txBox="1">
            <a:spLocks noChangeArrowheads="1"/>
          </p:cNvSpPr>
          <p:nvPr/>
        </p:nvSpPr>
        <p:spPr bwMode="auto">
          <a:xfrm>
            <a:off x="212725" y="3489325"/>
            <a:ext cx="184150" cy="457200"/>
          </a:xfrm>
          <a:prstGeom prst="rect">
            <a:avLst/>
          </a:prstGeom>
          <a:noFill/>
          <a:ln w="9525">
            <a:noFill/>
            <a:miter lim="800000"/>
            <a:headEnd/>
            <a:tailEnd/>
          </a:ln>
          <a:effectLst/>
        </p:spPr>
        <p:txBody>
          <a:bodyPr wrap="none">
            <a:prstTxWarp prst="textNoShape">
              <a:avLst/>
            </a:prstTxWarp>
            <a:spAutoFit/>
          </a:bodyPr>
          <a:lstStyle/>
          <a:p>
            <a:endParaRPr lang="en-US"/>
          </a:p>
        </p:txBody>
      </p:sp>
      <p:pic>
        <p:nvPicPr>
          <p:cNvPr id="9" name="Picture 11" descr="ISU LEFT white.eps"/>
          <p:cNvPicPr>
            <a:picLocks noChangeAspect="1"/>
          </p:cNvPicPr>
          <p:nvPr userDrawn="1"/>
        </p:nvPicPr>
        <p:blipFill>
          <a:blip r:embed="rId14"/>
          <a:srcRect b="38235"/>
          <a:stretch>
            <a:fillRect/>
          </a:stretch>
        </p:blipFill>
        <p:spPr bwMode="auto">
          <a:xfrm>
            <a:off x="533400" y="6365927"/>
            <a:ext cx="3200400" cy="263473"/>
          </a:xfrm>
          <a:prstGeom prst="rect">
            <a:avLst/>
          </a:prstGeom>
          <a:noFill/>
          <a:ln w="9525">
            <a:noFill/>
            <a:miter lim="800000"/>
            <a:headEnd/>
            <a:tailEnd/>
          </a:ln>
        </p:spPr>
      </p:pic>
      <p:sp>
        <p:nvSpPr>
          <p:cNvPr id="2" name="Footer Placeholder 1"/>
          <p:cNvSpPr>
            <a:spLocks noGrp="1"/>
          </p:cNvSpPr>
          <p:nvPr>
            <p:ph type="ftr" sz="quarter" idx="3"/>
          </p:nvPr>
        </p:nvSpPr>
        <p:spPr>
          <a:xfrm>
            <a:off x="5767388" y="6310312"/>
            <a:ext cx="3086100" cy="365125"/>
          </a:xfrm>
          <a:prstGeom prst="rect">
            <a:avLst/>
          </a:prstGeom>
        </p:spPr>
        <p:txBody>
          <a:bodyPr vert="horz" lIns="91440" tIns="45720" rIns="91440" bIns="45720" rtlCol="0" anchor="ctr"/>
          <a:lstStyle>
            <a:lvl1pPr algn="r">
              <a:defRPr sz="1600" b="1" i="0">
                <a:solidFill>
                  <a:schemeClr val="bg1"/>
                </a:solidFill>
                <a:latin typeface="Univers 65" charset="0"/>
                <a:ea typeface="Univers 65" charset="0"/>
                <a:cs typeface="Univers 65" charset="0"/>
              </a:defRPr>
            </a:lvl1pPr>
          </a:lstStyle>
          <a:p>
            <a:r>
              <a:rPr lang="en-US" dirty="0"/>
              <a:t>Unit Name Goes Here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fontAlgn="base">
        <a:spcBef>
          <a:spcPct val="0"/>
        </a:spcBef>
        <a:spcAft>
          <a:spcPct val="0"/>
        </a:spcAft>
        <a:defRPr sz="3500">
          <a:solidFill>
            <a:srgbClr val="C8102E"/>
          </a:solidFill>
          <a:latin typeface="+mj-lt"/>
          <a:ea typeface="+mj-ea"/>
          <a:cs typeface="+mj-cs"/>
        </a:defRPr>
      </a:lvl1pPr>
      <a:lvl2pPr algn="l" rtl="0" fontAlgn="base">
        <a:spcBef>
          <a:spcPct val="0"/>
        </a:spcBef>
        <a:spcAft>
          <a:spcPct val="0"/>
        </a:spcAft>
        <a:defRPr sz="3500">
          <a:solidFill>
            <a:srgbClr val="CE1126"/>
          </a:solidFill>
          <a:latin typeface="Univers 67 CondensedBold" charset="0"/>
        </a:defRPr>
      </a:lvl2pPr>
      <a:lvl3pPr algn="l" rtl="0" fontAlgn="base">
        <a:spcBef>
          <a:spcPct val="0"/>
        </a:spcBef>
        <a:spcAft>
          <a:spcPct val="0"/>
        </a:spcAft>
        <a:defRPr sz="3500">
          <a:solidFill>
            <a:srgbClr val="CE1126"/>
          </a:solidFill>
          <a:latin typeface="Univers 67 CondensedBold" charset="0"/>
        </a:defRPr>
      </a:lvl3pPr>
      <a:lvl4pPr algn="l" rtl="0" fontAlgn="base">
        <a:spcBef>
          <a:spcPct val="0"/>
        </a:spcBef>
        <a:spcAft>
          <a:spcPct val="0"/>
        </a:spcAft>
        <a:defRPr sz="3500">
          <a:solidFill>
            <a:srgbClr val="CE1126"/>
          </a:solidFill>
          <a:latin typeface="Univers 67 CondensedBold" charset="0"/>
        </a:defRPr>
      </a:lvl4pPr>
      <a:lvl5pPr algn="l" rtl="0" fontAlgn="base">
        <a:spcBef>
          <a:spcPct val="0"/>
        </a:spcBef>
        <a:spcAft>
          <a:spcPct val="0"/>
        </a:spcAft>
        <a:defRPr sz="3500">
          <a:solidFill>
            <a:srgbClr val="CE1126"/>
          </a:solidFill>
          <a:latin typeface="Univers 67 CondensedBold" charset="0"/>
        </a:defRPr>
      </a:lvl5pPr>
      <a:lvl6pPr marL="457200" algn="l" rtl="0" fontAlgn="base">
        <a:spcBef>
          <a:spcPct val="0"/>
        </a:spcBef>
        <a:spcAft>
          <a:spcPct val="0"/>
        </a:spcAft>
        <a:defRPr sz="3500">
          <a:solidFill>
            <a:srgbClr val="CE1126"/>
          </a:solidFill>
          <a:latin typeface="Univers 67 CondensedBold" charset="0"/>
        </a:defRPr>
      </a:lvl6pPr>
      <a:lvl7pPr marL="914400" algn="l" rtl="0" fontAlgn="base">
        <a:spcBef>
          <a:spcPct val="0"/>
        </a:spcBef>
        <a:spcAft>
          <a:spcPct val="0"/>
        </a:spcAft>
        <a:defRPr sz="3500">
          <a:solidFill>
            <a:srgbClr val="CE1126"/>
          </a:solidFill>
          <a:latin typeface="Univers 67 CondensedBold" charset="0"/>
        </a:defRPr>
      </a:lvl7pPr>
      <a:lvl8pPr marL="1371600" algn="l" rtl="0" fontAlgn="base">
        <a:spcBef>
          <a:spcPct val="0"/>
        </a:spcBef>
        <a:spcAft>
          <a:spcPct val="0"/>
        </a:spcAft>
        <a:defRPr sz="3500">
          <a:solidFill>
            <a:srgbClr val="CE1126"/>
          </a:solidFill>
          <a:latin typeface="Univers 67 CondensedBold" charset="0"/>
        </a:defRPr>
      </a:lvl8pPr>
      <a:lvl9pPr marL="1828800" algn="l" rtl="0" fontAlgn="base">
        <a:spcBef>
          <a:spcPct val="0"/>
        </a:spcBef>
        <a:spcAft>
          <a:spcPct val="0"/>
        </a:spcAft>
        <a:defRPr sz="3500">
          <a:solidFill>
            <a:srgbClr val="CE1126"/>
          </a:solidFill>
          <a:latin typeface="Univers 67 CondensedBold" charset="0"/>
        </a:defRPr>
      </a:lvl9pPr>
    </p:titleStyle>
    <p:bodyStyle>
      <a:lvl1pPr marL="342900" indent="-342900" algn="l" rtl="0" fontAlgn="base">
        <a:spcBef>
          <a:spcPct val="20000"/>
        </a:spcBef>
        <a:spcAft>
          <a:spcPct val="0"/>
        </a:spcAft>
        <a:buClr>
          <a:srgbClr val="C8102E"/>
        </a:buClr>
        <a:buSzPct val="80000"/>
        <a:buFont typeface="Times" charset="0"/>
        <a:buChar char="•"/>
        <a:defRPr sz="2600">
          <a:solidFill>
            <a:srgbClr val="6E6259"/>
          </a:solidFill>
          <a:latin typeface="+mn-lt"/>
          <a:ea typeface="+mn-ea"/>
          <a:cs typeface="+mn-cs"/>
        </a:defRPr>
      </a:lvl1pPr>
      <a:lvl2pPr marL="742950" indent="-285750" algn="l" rtl="0" fontAlgn="base">
        <a:spcBef>
          <a:spcPct val="20000"/>
        </a:spcBef>
        <a:spcAft>
          <a:spcPct val="0"/>
        </a:spcAft>
        <a:buClr>
          <a:srgbClr val="C8102E"/>
        </a:buClr>
        <a:buSzPct val="80000"/>
        <a:buFont typeface="Times" charset="0"/>
        <a:buChar char="•"/>
        <a:defRPr sz="2600">
          <a:solidFill>
            <a:srgbClr val="6E6259"/>
          </a:solidFill>
          <a:latin typeface="+mn-lt"/>
          <a:ea typeface="Geneva" charset="-128"/>
        </a:defRPr>
      </a:lvl2pPr>
      <a:lvl3pPr marL="1143000" indent="-228600" algn="l" rtl="0" fontAlgn="base">
        <a:spcBef>
          <a:spcPct val="20000"/>
        </a:spcBef>
        <a:spcAft>
          <a:spcPct val="0"/>
        </a:spcAft>
        <a:buClr>
          <a:srgbClr val="C8102E"/>
        </a:buClr>
        <a:buSzPct val="80000"/>
        <a:buFont typeface="Times" charset="0"/>
        <a:buChar char="•"/>
        <a:defRPr sz="2600">
          <a:solidFill>
            <a:srgbClr val="6E6259"/>
          </a:solidFill>
          <a:latin typeface="+mn-lt"/>
          <a:ea typeface="Geneva" charset="-128"/>
        </a:defRPr>
      </a:lvl3pPr>
      <a:lvl4pPr marL="1600200" indent="-228600" algn="l" rtl="0" fontAlgn="base">
        <a:spcBef>
          <a:spcPct val="20000"/>
        </a:spcBef>
        <a:spcAft>
          <a:spcPct val="0"/>
        </a:spcAft>
        <a:buClr>
          <a:srgbClr val="C8102E"/>
        </a:buClr>
        <a:buSzPct val="80000"/>
        <a:buFont typeface="Times" charset="0"/>
        <a:buChar char="•"/>
        <a:defRPr sz="2600">
          <a:solidFill>
            <a:srgbClr val="6E6259"/>
          </a:solidFill>
          <a:latin typeface="+mn-lt"/>
          <a:ea typeface="Geneva" charset="-128"/>
        </a:defRPr>
      </a:lvl4pPr>
      <a:lvl5pPr marL="2057400" indent="-228600" algn="l" rtl="0" fontAlgn="base">
        <a:spcBef>
          <a:spcPct val="20000"/>
        </a:spcBef>
        <a:spcAft>
          <a:spcPct val="0"/>
        </a:spcAft>
        <a:buClr>
          <a:srgbClr val="C8102E"/>
        </a:buClr>
        <a:buSzPct val="80000"/>
        <a:buFont typeface="Times" charset="0"/>
        <a:buChar char="•"/>
        <a:defRPr sz="2600">
          <a:solidFill>
            <a:srgbClr val="6E6259"/>
          </a:solidFill>
          <a:latin typeface="+mn-lt"/>
          <a:ea typeface="Geneva" charset="-128"/>
        </a:defRPr>
      </a:lvl5pPr>
      <a:lvl6pPr marL="2514600" indent="-228600" algn="l" rtl="0" fontAlgn="base">
        <a:spcBef>
          <a:spcPct val="20000"/>
        </a:spcBef>
        <a:spcAft>
          <a:spcPct val="0"/>
        </a:spcAft>
        <a:buClr>
          <a:srgbClr val="CE1126"/>
        </a:buClr>
        <a:buSzPct val="80000"/>
        <a:buFont typeface="Times" charset="0"/>
        <a:buChar char="•"/>
        <a:defRPr sz="2600">
          <a:solidFill>
            <a:srgbClr val="7A6E67"/>
          </a:solidFill>
          <a:latin typeface="+mn-lt"/>
          <a:ea typeface="Geneva" charset="-128"/>
        </a:defRPr>
      </a:lvl6pPr>
      <a:lvl7pPr marL="2971800" indent="-228600" algn="l" rtl="0" fontAlgn="base">
        <a:spcBef>
          <a:spcPct val="20000"/>
        </a:spcBef>
        <a:spcAft>
          <a:spcPct val="0"/>
        </a:spcAft>
        <a:buClr>
          <a:srgbClr val="CE1126"/>
        </a:buClr>
        <a:buSzPct val="80000"/>
        <a:buFont typeface="Times" charset="0"/>
        <a:buChar char="•"/>
        <a:defRPr sz="2600">
          <a:solidFill>
            <a:srgbClr val="7A6E67"/>
          </a:solidFill>
          <a:latin typeface="+mn-lt"/>
          <a:ea typeface="Geneva" charset="-128"/>
        </a:defRPr>
      </a:lvl7pPr>
      <a:lvl8pPr marL="3429000" indent="-228600" algn="l" rtl="0" fontAlgn="base">
        <a:spcBef>
          <a:spcPct val="20000"/>
        </a:spcBef>
        <a:spcAft>
          <a:spcPct val="0"/>
        </a:spcAft>
        <a:buClr>
          <a:srgbClr val="CE1126"/>
        </a:buClr>
        <a:buSzPct val="80000"/>
        <a:buFont typeface="Times" charset="0"/>
        <a:buChar char="•"/>
        <a:defRPr sz="2600">
          <a:solidFill>
            <a:srgbClr val="7A6E67"/>
          </a:solidFill>
          <a:latin typeface="+mn-lt"/>
          <a:ea typeface="Geneva" charset="-128"/>
        </a:defRPr>
      </a:lvl8pPr>
      <a:lvl9pPr marL="3886200" indent="-228600" algn="l" rtl="0" fontAlgn="base">
        <a:spcBef>
          <a:spcPct val="20000"/>
        </a:spcBef>
        <a:spcAft>
          <a:spcPct val="0"/>
        </a:spcAft>
        <a:buClr>
          <a:srgbClr val="CE1126"/>
        </a:buClr>
        <a:buSzPct val="80000"/>
        <a:buFont typeface="Times" charset="0"/>
        <a:buChar char="•"/>
        <a:defRPr sz="2600">
          <a:solidFill>
            <a:srgbClr val="7A6E67"/>
          </a:solidFill>
          <a:latin typeface="+mn-lt"/>
          <a:ea typeface="Geneva"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grad-council.iastate.edu/sites/default/files/GC%20General/ISU%20Graduate%20Council%20By%20Laws.pdf" TargetMode="External"/><Relationship Id="rId2" Type="http://schemas.openxmlformats.org/officeDocument/2006/relationships/hyperlink" Target="https://www.grad-council.iastate.edu/sites/default/files/GC%20General/GradCouncil%20Constitution.pdf" TargetMode="External"/><Relationship Id="rId1" Type="http://schemas.openxmlformats.org/officeDocument/2006/relationships/slideLayout" Target="../slideLayouts/slideLayout2.xml"/><Relationship Id="rId5" Type="http://schemas.openxmlformats.org/officeDocument/2006/relationships/hyperlink" Target="http://www.grad-college.iastate.edu/handbook/" TargetMode="External"/><Relationship Id="rId4" Type="http://schemas.openxmlformats.org/officeDocument/2006/relationships/hyperlink" Target="https://www.grad-council.iastate.edu/sites/default/files/GC%20Minutes/21June2022Disciplinary%20Divisons%20-%20Departments.doc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hyperlink" Target="mailto:ajergens@iastate.edu" TargetMode="External"/><Relationship Id="rId13" Type="http://schemas.openxmlformats.org/officeDocument/2006/relationships/hyperlink" Target="mailto:sspeer@iastate.edu" TargetMode="External"/><Relationship Id="rId3" Type="http://schemas.openxmlformats.org/officeDocument/2006/relationships/hyperlink" Target="mailto:swn@iastate.edu" TargetMode="External"/><Relationship Id="rId7" Type="http://schemas.openxmlformats.org/officeDocument/2006/relationships/hyperlink" Target="mailto:mgupta@iastate.edu" TargetMode="External"/><Relationship Id="rId12" Type="http://schemas.openxmlformats.org/officeDocument/2006/relationships/hyperlink" Target="mailto:htyler@iastate.edu" TargetMode="External"/><Relationship Id="rId2" Type="http://schemas.openxmlformats.org/officeDocument/2006/relationships/hyperlink" Target="mailto:abe@iastate.edu" TargetMode="External"/><Relationship Id="rId1" Type="http://schemas.openxmlformats.org/officeDocument/2006/relationships/slideLayout" Target="../slideLayouts/slideLayout2.xml"/><Relationship Id="rId6" Type="http://schemas.openxmlformats.org/officeDocument/2006/relationships/hyperlink" Target="mailto:robynath@iastate.edu" TargetMode="External"/><Relationship Id="rId11" Type="http://schemas.openxmlformats.org/officeDocument/2006/relationships/hyperlink" Target="mailto:jdismith@iastate.edu" TargetMode="External"/><Relationship Id="rId5" Type="http://schemas.openxmlformats.org/officeDocument/2006/relationships/hyperlink" Target="mailto:amytoth@iastate.edu" TargetMode="External"/><Relationship Id="rId10" Type="http://schemas.openxmlformats.org/officeDocument/2006/relationships/hyperlink" Target="mailto:linhares@iastate.edu" TargetMode="External"/><Relationship Id="rId4" Type="http://schemas.openxmlformats.org/officeDocument/2006/relationships/hyperlink" Target="mailto:sshatto@iastate.edu" TargetMode="External"/><Relationship Id="rId9" Type="http://schemas.openxmlformats.org/officeDocument/2006/relationships/hyperlink" Target="mailto:jlmcgill@iastate.edu" TargetMode="External"/><Relationship Id="rId14" Type="http://schemas.openxmlformats.org/officeDocument/2006/relationships/hyperlink" Target="mailto:Hogben@iastate.ed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ecpe_doge@iastate.edu" TargetMode="External"/><Relationship Id="rId13" Type="http://schemas.openxmlformats.org/officeDocument/2006/relationships/hyperlink" Target="mailto:isume@iastate.edu" TargetMode="External"/><Relationship Id="rId3" Type="http://schemas.openxmlformats.org/officeDocument/2006/relationships/hyperlink" Target="mailto:abe@iastate.edu" TargetMode="External"/><Relationship Id="rId7" Type="http://schemas.openxmlformats.org/officeDocument/2006/relationships/hyperlink" Target="mailto:pavan@iastate.edu" TargetMode="External"/><Relationship Id="rId12" Type="http://schemas.openxmlformats.org/officeDocument/2006/relationships/hyperlink" Target="mailto:rossmani@iastate.edu" TargetMode="External"/><Relationship Id="rId2" Type="http://schemas.openxmlformats.org/officeDocument/2006/relationships/hyperlink" Target="mailto:aere-info@iastate.edu" TargetMode="External"/><Relationship Id="rId16" Type="http://schemas.openxmlformats.org/officeDocument/2006/relationships/hyperlink" Target="mailto:Hogben@iastate.edu" TargetMode="External"/><Relationship Id="rId1" Type="http://schemas.openxmlformats.org/officeDocument/2006/relationships/slideLayout" Target="../slideLayouts/slideLayout2.xml"/><Relationship Id="rId6" Type="http://schemas.openxmlformats.org/officeDocument/2006/relationships/hyperlink" Target="mailto:cceeweb@iastate.edu" TargetMode="External"/><Relationship Id="rId11" Type="http://schemas.openxmlformats.org/officeDocument/2006/relationships/hyperlink" Target="mailto:mse@iastate.edu" TargetMode="External"/><Relationship Id="rId5" Type="http://schemas.openxmlformats.org/officeDocument/2006/relationships/hyperlink" Target="mailto:zhaoy@iastate.edu" TargetMode="External"/><Relationship Id="rId15" Type="http://schemas.openxmlformats.org/officeDocument/2006/relationships/hyperlink" Target="mailto:mskaiser@iastate.edu" TargetMode="External"/><Relationship Id="rId10" Type="http://schemas.openxmlformats.org/officeDocument/2006/relationships/hyperlink" Target="mailto:imse@iastate.edu" TargetMode="External"/><Relationship Id="rId4" Type="http://schemas.openxmlformats.org/officeDocument/2006/relationships/hyperlink" Target="mailto:cbe@iastate.edu" TargetMode="External"/><Relationship Id="rId9" Type="http://schemas.openxmlformats.org/officeDocument/2006/relationships/hyperlink" Target="mailto:wuxq@iastate.edu" TargetMode="External"/><Relationship Id="rId14" Type="http://schemas.openxmlformats.org/officeDocument/2006/relationships/hyperlink" Target="mailto:kerton@iastate.edu"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khilliar@iastate.edu" TargetMode="External"/><Relationship Id="rId13" Type="http://schemas.openxmlformats.org/officeDocument/2006/relationships/hyperlink" Target="mailto:seda@iastate.edu" TargetMode="External"/><Relationship Id="rId3" Type="http://schemas.openxmlformats.org/officeDocument/2006/relationships/hyperlink" Target="mailto:dcs1@iastate.edu" TargetMode="External"/><Relationship Id="rId7" Type="http://schemas.openxmlformats.org/officeDocument/2006/relationships/hyperlink" Target="mailto:abr@iastate.edu" TargetMode="External"/><Relationship Id="rId12" Type="http://schemas.openxmlformats.org/officeDocument/2006/relationships/hyperlink" Target="mailto:hhohmann@iastate.edu" TargetMode="External"/><Relationship Id="rId2" Type="http://schemas.openxmlformats.org/officeDocument/2006/relationships/hyperlink" Target="mailto:viatori@iastate.edu" TargetMode="External"/><Relationship Id="rId1" Type="http://schemas.openxmlformats.org/officeDocument/2006/relationships/slideLayout" Target="../slideLayouts/slideLayout2.xml"/><Relationship Id="rId6" Type="http://schemas.openxmlformats.org/officeDocument/2006/relationships/hyperlink" Target="mailto:begray@iastate.edu" TargetMode="External"/><Relationship Id="rId11" Type="http://schemas.openxmlformats.org/officeDocument/2006/relationships/hyperlink" Target="mailto:kwinfrey@iastate.edu" TargetMode="External"/><Relationship Id="rId5" Type="http://schemas.openxmlformats.org/officeDocument/2006/relationships/hyperlink" Target="mailto:bdas@iastate.edu" TargetMode="External"/><Relationship Id="rId10" Type="http://schemas.openxmlformats.org/officeDocument/2006/relationships/hyperlink" Target="mailto:dshihabi@iastate.edu" TargetMode="External"/><Relationship Id="rId4" Type="http://schemas.openxmlformats.org/officeDocument/2006/relationships/hyperlink" Target="mailto:emorgan@iastate.edu" TargetMode="External"/><Relationship Id="rId9" Type="http://schemas.openxmlformats.org/officeDocument/2006/relationships/hyperlink" Target="mailto:ccardoso@iastate.edu" TargetMode="External"/><Relationship Id="rId14" Type="http://schemas.openxmlformats.org/officeDocument/2006/relationships/hyperlink" Target="mailto:Hogben@iastate.edu"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mailto:dhbarnes@iastate.edu" TargetMode="External"/><Relationship Id="rId13" Type="http://schemas.openxmlformats.org/officeDocument/2006/relationships/hyperlink" Target="mailto:Hogben@iastate.edu" TargetMode="External"/><Relationship Id="rId3" Type="http://schemas.openxmlformats.org/officeDocument/2006/relationships/hyperlink" Target="mailto:shadacek@iastate.edu" TargetMode="External"/><Relationship Id="rId7" Type="http://schemas.openxmlformats.org/officeDocument/2006/relationships/hyperlink" Target="mailto:kmott@iastate.edu" TargetMode="External"/><Relationship Id="rId12" Type="http://schemas.openxmlformats.org/officeDocument/2006/relationships/hyperlink" Target="mailto:burgason@iastate.edu" TargetMode="External"/><Relationship Id="rId2" Type="http://schemas.openxmlformats.org/officeDocument/2006/relationships/hyperlink" Target="mailto:vsalotti@iastate.edu" TargetMode="External"/><Relationship Id="rId1" Type="http://schemas.openxmlformats.org/officeDocument/2006/relationships/slideLayout" Target="../slideLayouts/slideLayout2.xml"/><Relationship Id="rId6" Type="http://schemas.openxmlformats.org/officeDocument/2006/relationships/hyperlink" Target="mailto:soegradsupport@iastate.edu" TargetMode="External"/><Relationship Id="rId11" Type="http://schemas.openxmlformats.org/officeDocument/2006/relationships/hyperlink" Target="mailto:jonkelly@iastate.edu" TargetMode="External"/><Relationship Id="rId5" Type="http://schemas.openxmlformats.org/officeDocument/2006/relationships/hyperlink" Target="mailto:bkreider@iastate.edu" TargetMode="External"/><Relationship Id="rId10" Type="http://schemas.openxmlformats.org/officeDocument/2006/relationships/hyperlink" Target="mailto:mshelley@iastate.edu" TargetMode="External"/><Relationship Id="rId4" Type="http://schemas.openxmlformats.org/officeDocument/2006/relationships/hyperlink" Target="mailto:syerkey@iastate.edu" TargetMode="External"/><Relationship Id="rId9" Type="http://schemas.openxmlformats.org/officeDocument/2006/relationships/hyperlink" Target="mailto:gilette@iastate.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Graduate Council Governance &amp; Responsibilities</a:t>
            </a:r>
          </a:p>
        </p:txBody>
      </p:sp>
      <p:sp>
        <p:nvSpPr>
          <p:cNvPr id="3" name="Subtitle 2"/>
          <p:cNvSpPr>
            <a:spLocks noGrp="1"/>
          </p:cNvSpPr>
          <p:nvPr>
            <p:ph type="subTitle" idx="1"/>
          </p:nvPr>
        </p:nvSpPr>
        <p:spPr/>
        <p:txBody>
          <a:bodyPr/>
          <a:lstStyle/>
          <a:p>
            <a:r>
              <a:rPr lang="en-US" dirty="0"/>
              <a:t>August 31, 2022</a:t>
            </a:r>
          </a:p>
        </p:txBody>
      </p:sp>
      <p:pic>
        <p:nvPicPr>
          <p:cNvPr id="6" name="Picture 5">
            <a:extLst>
              <a:ext uri="{FF2B5EF4-FFF2-40B4-BE49-F238E27FC236}">
                <a16:creationId xmlns:a16="http://schemas.microsoft.com/office/drawing/2014/main" id="{ADD3CB97-7E4E-436A-9C05-4B2317E494BF}"/>
              </a:ext>
            </a:extLst>
          </p:cNvPr>
          <p:cNvPicPr>
            <a:picLocks noChangeAspect="1"/>
          </p:cNvPicPr>
          <p:nvPr/>
        </p:nvPicPr>
        <p:blipFill>
          <a:blip r:embed="rId2"/>
          <a:stretch>
            <a:fillRect/>
          </a:stretch>
        </p:blipFill>
        <p:spPr>
          <a:xfrm>
            <a:off x="6538030" y="6324600"/>
            <a:ext cx="2469094" cy="426757"/>
          </a:xfrm>
          <a:prstGeom prst="rect">
            <a:avLst/>
          </a:prstGeom>
        </p:spPr>
      </p:pic>
    </p:spTree>
    <p:extLst>
      <p:ext uri="{BB962C8B-B14F-4D97-AF65-F5344CB8AC3E}">
        <p14:creationId xmlns:p14="http://schemas.microsoft.com/office/powerpoint/2010/main" val="1389712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9C3C902-9473-485B-A2A4-55A0B26A2840}"/>
              </a:ext>
            </a:extLst>
          </p:cNvPr>
          <p:cNvSpPr>
            <a:spLocks noGrp="1"/>
          </p:cNvSpPr>
          <p:nvPr>
            <p:ph type="title"/>
          </p:nvPr>
        </p:nvSpPr>
        <p:spPr/>
        <p:txBody>
          <a:bodyPr/>
          <a:lstStyle/>
          <a:p>
            <a:r>
              <a:rPr lang="en-US" dirty="0"/>
              <a:t>Social Sciences and Education Division</a:t>
            </a:r>
          </a:p>
        </p:txBody>
      </p:sp>
      <p:sp>
        <p:nvSpPr>
          <p:cNvPr id="7" name="Content Placeholder 6">
            <a:extLst>
              <a:ext uri="{FF2B5EF4-FFF2-40B4-BE49-F238E27FC236}">
                <a16:creationId xmlns:a16="http://schemas.microsoft.com/office/drawing/2014/main" id="{74ABEF86-0B87-412C-87C2-1860601B0F33}"/>
              </a:ext>
            </a:extLst>
          </p:cNvPr>
          <p:cNvSpPr>
            <a:spLocks noGrp="1"/>
          </p:cNvSpPr>
          <p:nvPr>
            <p:ph idx="1"/>
          </p:nvPr>
        </p:nvSpPr>
        <p:spPr>
          <a:xfrm>
            <a:off x="762000" y="2201562"/>
            <a:ext cx="7620000" cy="4114800"/>
          </a:xfrm>
        </p:spPr>
        <p:txBody>
          <a:bodyPr/>
          <a:lstStyle/>
          <a:p>
            <a:r>
              <a:rPr lang="en-US" dirty="0">
                <a:solidFill>
                  <a:schemeClr val="tx1"/>
                </a:solidFill>
              </a:rPr>
              <a:t>Michael Brown</a:t>
            </a:r>
          </a:p>
          <a:p>
            <a:r>
              <a:rPr lang="en-US" dirty="0">
                <a:solidFill>
                  <a:schemeClr val="tx1"/>
                </a:solidFill>
              </a:rPr>
              <a:t>Chunhui Xiang</a:t>
            </a:r>
          </a:p>
          <a:p>
            <a:r>
              <a:rPr lang="en-US" dirty="0">
                <a:solidFill>
                  <a:schemeClr val="tx1"/>
                </a:solidFill>
              </a:rPr>
              <a:t>Carolyn Cutrona</a:t>
            </a:r>
          </a:p>
          <a:p>
            <a:endParaRPr lang="en-US" dirty="0"/>
          </a:p>
        </p:txBody>
      </p:sp>
      <p:sp>
        <p:nvSpPr>
          <p:cNvPr id="8" name="Text Placeholder 7">
            <a:extLst>
              <a:ext uri="{FF2B5EF4-FFF2-40B4-BE49-F238E27FC236}">
                <a16:creationId xmlns:a16="http://schemas.microsoft.com/office/drawing/2014/main" id="{19F046B2-1090-41FE-9627-2EAECFC127D1}"/>
              </a:ext>
            </a:extLst>
          </p:cNvPr>
          <p:cNvSpPr>
            <a:spLocks noGrp="1"/>
          </p:cNvSpPr>
          <p:nvPr>
            <p:ph type="body" sz="quarter" idx="10"/>
          </p:nvPr>
        </p:nvSpPr>
        <p:spPr/>
        <p:txBody>
          <a:bodyPr/>
          <a:lstStyle/>
          <a:p>
            <a:r>
              <a:rPr lang="en-US" dirty="0"/>
              <a:t>Graduate College</a:t>
            </a:r>
          </a:p>
        </p:txBody>
      </p:sp>
    </p:spTree>
    <p:extLst>
      <p:ext uri="{BB962C8B-B14F-4D97-AF65-F5344CB8AC3E}">
        <p14:creationId xmlns:p14="http://schemas.microsoft.com/office/powerpoint/2010/main" val="2050913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EE5A7-1673-480D-809C-31298093FA6D}"/>
              </a:ext>
            </a:extLst>
          </p:cNvPr>
          <p:cNvSpPr>
            <a:spLocks noGrp="1"/>
          </p:cNvSpPr>
          <p:nvPr>
            <p:ph type="title"/>
          </p:nvPr>
        </p:nvSpPr>
        <p:spPr/>
        <p:txBody>
          <a:bodyPr/>
          <a:lstStyle/>
          <a:p>
            <a:r>
              <a:rPr lang="en-US" dirty="0"/>
              <a:t>Faculty Senate Representative</a:t>
            </a:r>
          </a:p>
        </p:txBody>
      </p:sp>
      <p:sp>
        <p:nvSpPr>
          <p:cNvPr id="3" name="Content Placeholder 2">
            <a:extLst>
              <a:ext uri="{FF2B5EF4-FFF2-40B4-BE49-F238E27FC236}">
                <a16:creationId xmlns:a16="http://schemas.microsoft.com/office/drawing/2014/main" id="{226ED1D1-8A3E-4CB5-B81C-8D920DF17506}"/>
              </a:ext>
            </a:extLst>
          </p:cNvPr>
          <p:cNvSpPr>
            <a:spLocks noGrp="1"/>
          </p:cNvSpPr>
          <p:nvPr>
            <p:ph idx="1"/>
          </p:nvPr>
        </p:nvSpPr>
        <p:spPr/>
        <p:txBody>
          <a:bodyPr/>
          <a:lstStyle/>
          <a:p>
            <a:r>
              <a:rPr lang="en-US" dirty="0">
                <a:solidFill>
                  <a:schemeClr val="tx1"/>
                </a:solidFill>
              </a:rPr>
              <a:t>Steven Freeman</a:t>
            </a:r>
          </a:p>
          <a:p>
            <a:endParaRPr lang="en-US" dirty="0"/>
          </a:p>
          <a:p>
            <a:pPr marL="0" indent="0">
              <a:buNone/>
            </a:pPr>
            <a:endParaRPr lang="en-US" dirty="0"/>
          </a:p>
          <a:p>
            <a:r>
              <a:rPr lang="en-US" dirty="0">
                <a:solidFill>
                  <a:schemeClr val="tx1"/>
                </a:solidFill>
              </a:rPr>
              <a:t>Christine Cain – GPSS President, Social Sciences and Education</a:t>
            </a:r>
          </a:p>
          <a:p>
            <a:r>
              <a:rPr lang="en-US" dirty="0">
                <a:solidFill>
                  <a:schemeClr val="tx1"/>
                </a:solidFill>
              </a:rPr>
              <a:t>Caitlyn Campbell—GPSS VP, Biological &amp; Agricultural Sciences</a:t>
            </a:r>
          </a:p>
          <a:p>
            <a:r>
              <a:rPr lang="en-US" dirty="0">
                <a:solidFill>
                  <a:schemeClr val="tx1"/>
                </a:solidFill>
              </a:rPr>
              <a:t>Efrain Rodriguez-Ocasio—GPSS SEO, Physical &amp; Math Sciences and Engineering</a:t>
            </a:r>
          </a:p>
          <a:p>
            <a:r>
              <a:rPr lang="en-US" dirty="0">
                <a:solidFill>
                  <a:schemeClr val="tx1"/>
                </a:solidFill>
              </a:rPr>
              <a:t>TBD –Arts &amp; Humanities (by September meeting)</a:t>
            </a:r>
          </a:p>
        </p:txBody>
      </p:sp>
      <p:sp>
        <p:nvSpPr>
          <p:cNvPr id="4" name="Text Placeholder 3">
            <a:extLst>
              <a:ext uri="{FF2B5EF4-FFF2-40B4-BE49-F238E27FC236}">
                <a16:creationId xmlns:a16="http://schemas.microsoft.com/office/drawing/2014/main" id="{4DC594D5-E744-4134-822F-906D39236EAB}"/>
              </a:ext>
            </a:extLst>
          </p:cNvPr>
          <p:cNvSpPr>
            <a:spLocks noGrp="1"/>
          </p:cNvSpPr>
          <p:nvPr>
            <p:ph type="body" sz="quarter" idx="10"/>
          </p:nvPr>
        </p:nvSpPr>
        <p:spPr/>
        <p:txBody>
          <a:bodyPr/>
          <a:lstStyle/>
          <a:p>
            <a:r>
              <a:rPr lang="en-US" dirty="0"/>
              <a:t>Graduate College</a:t>
            </a:r>
          </a:p>
        </p:txBody>
      </p:sp>
      <p:sp>
        <p:nvSpPr>
          <p:cNvPr id="6" name="TextBox 5">
            <a:extLst>
              <a:ext uri="{FF2B5EF4-FFF2-40B4-BE49-F238E27FC236}">
                <a16:creationId xmlns:a16="http://schemas.microsoft.com/office/drawing/2014/main" id="{2086CBBA-BE87-44F3-8343-37D1CE4F9154}"/>
              </a:ext>
            </a:extLst>
          </p:cNvPr>
          <p:cNvSpPr txBox="1"/>
          <p:nvPr/>
        </p:nvSpPr>
        <p:spPr>
          <a:xfrm>
            <a:off x="463378" y="1784804"/>
            <a:ext cx="7766222" cy="630942"/>
          </a:xfrm>
          <a:prstGeom prst="rect">
            <a:avLst/>
          </a:prstGeom>
          <a:noFill/>
        </p:spPr>
        <p:txBody>
          <a:bodyPr wrap="square">
            <a:spAutoFit/>
          </a:bodyPr>
          <a:lstStyle/>
          <a:p>
            <a:r>
              <a:rPr kumimoji="0" lang="en-US" sz="3500" b="0" i="0" u="none" strike="noStrike" kern="0" cap="none" spc="0" normalizeH="0" baseline="0" noProof="0" dirty="0">
                <a:ln>
                  <a:noFill/>
                </a:ln>
                <a:solidFill>
                  <a:srgbClr val="C8102E"/>
                </a:solidFill>
                <a:effectLst/>
                <a:uLnTx/>
                <a:uFillTx/>
                <a:latin typeface="Univers 67 CondensedBold"/>
                <a:ea typeface="+mj-ea"/>
                <a:cs typeface="+mj-cs"/>
              </a:rPr>
              <a:t>Graduate Student Representatives</a:t>
            </a:r>
            <a:endParaRPr lang="en-US" dirty="0"/>
          </a:p>
        </p:txBody>
      </p:sp>
    </p:spTree>
    <p:extLst>
      <p:ext uri="{BB962C8B-B14F-4D97-AF65-F5344CB8AC3E}">
        <p14:creationId xmlns:p14="http://schemas.microsoft.com/office/powerpoint/2010/main" val="1635433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AD1FD-B0F5-4B98-A4B1-6F8215196A36}"/>
              </a:ext>
            </a:extLst>
          </p:cNvPr>
          <p:cNvSpPr>
            <a:spLocks noGrp="1"/>
          </p:cNvSpPr>
          <p:nvPr>
            <p:ph type="title"/>
          </p:nvPr>
        </p:nvSpPr>
        <p:spPr/>
        <p:txBody>
          <a:bodyPr/>
          <a:lstStyle/>
          <a:p>
            <a:r>
              <a:rPr lang="en-US" dirty="0"/>
              <a:t>Ex-Officio</a:t>
            </a:r>
          </a:p>
        </p:txBody>
      </p:sp>
      <p:sp>
        <p:nvSpPr>
          <p:cNvPr id="3" name="Content Placeholder 2">
            <a:extLst>
              <a:ext uri="{FF2B5EF4-FFF2-40B4-BE49-F238E27FC236}">
                <a16:creationId xmlns:a16="http://schemas.microsoft.com/office/drawing/2014/main" id="{9EF3D52E-E57A-4790-952B-1A11500EF4BE}"/>
              </a:ext>
            </a:extLst>
          </p:cNvPr>
          <p:cNvSpPr>
            <a:spLocks noGrp="1"/>
          </p:cNvSpPr>
          <p:nvPr>
            <p:ph idx="1"/>
          </p:nvPr>
        </p:nvSpPr>
        <p:spPr/>
        <p:txBody>
          <a:bodyPr/>
          <a:lstStyle/>
          <a:p>
            <a:r>
              <a:rPr lang="en-US" dirty="0">
                <a:solidFill>
                  <a:schemeClr val="tx1"/>
                </a:solidFill>
              </a:rPr>
              <a:t>Bill Graves, Dean of the Graduate College</a:t>
            </a:r>
          </a:p>
          <a:p>
            <a:r>
              <a:rPr lang="en-US" dirty="0">
                <a:solidFill>
                  <a:schemeClr val="tx1"/>
                </a:solidFill>
              </a:rPr>
              <a:t>Michelle Soupir, Interim Associate Dean of the Graduate College</a:t>
            </a:r>
          </a:p>
          <a:p>
            <a:r>
              <a:rPr lang="en-US" dirty="0">
                <a:solidFill>
                  <a:schemeClr val="tx1"/>
                </a:solidFill>
              </a:rPr>
              <a:t>Natalie Robinson, Assistant Director of Academic Services, Graduate College</a:t>
            </a:r>
          </a:p>
          <a:p>
            <a:r>
              <a:rPr lang="en-US" dirty="0">
                <a:solidFill>
                  <a:schemeClr val="tx1"/>
                </a:solidFill>
              </a:rPr>
              <a:t>Samantha Hirschman, Graduate Student Services Specialist, Graduate College.</a:t>
            </a:r>
          </a:p>
          <a:p>
            <a:endParaRPr lang="en-US" dirty="0">
              <a:solidFill>
                <a:schemeClr val="tx1"/>
              </a:solidFill>
            </a:endParaRPr>
          </a:p>
          <a:p>
            <a:r>
              <a:rPr lang="en-US" dirty="0">
                <a:solidFill>
                  <a:schemeClr val="tx1"/>
                </a:solidFill>
              </a:rPr>
              <a:t>TBD (by September meeting)</a:t>
            </a:r>
          </a:p>
        </p:txBody>
      </p:sp>
      <p:sp>
        <p:nvSpPr>
          <p:cNvPr id="4" name="Text Placeholder 3">
            <a:extLst>
              <a:ext uri="{FF2B5EF4-FFF2-40B4-BE49-F238E27FC236}">
                <a16:creationId xmlns:a16="http://schemas.microsoft.com/office/drawing/2014/main" id="{A65C5E84-9A04-4328-A082-A02B9CC78893}"/>
              </a:ext>
            </a:extLst>
          </p:cNvPr>
          <p:cNvSpPr>
            <a:spLocks noGrp="1"/>
          </p:cNvSpPr>
          <p:nvPr>
            <p:ph type="body" sz="quarter" idx="10"/>
          </p:nvPr>
        </p:nvSpPr>
        <p:spPr/>
        <p:txBody>
          <a:bodyPr/>
          <a:lstStyle/>
          <a:p>
            <a:r>
              <a:rPr lang="en-US" dirty="0"/>
              <a:t>Graduate College</a:t>
            </a:r>
          </a:p>
        </p:txBody>
      </p:sp>
      <p:sp>
        <p:nvSpPr>
          <p:cNvPr id="6" name="TextBox 5">
            <a:extLst>
              <a:ext uri="{FF2B5EF4-FFF2-40B4-BE49-F238E27FC236}">
                <a16:creationId xmlns:a16="http://schemas.microsoft.com/office/drawing/2014/main" id="{F52F0A7B-9588-46D7-8844-FA6120C4ECA3}"/>
              </a:ext>
            </a:extLst>
          </p:cNvPr>
          <p:cNvSpPr txBox="1"/>
          <p:nvPr/>
        </p:nvSpPr>
        <p:spPr>
          <a:xfrm>
            <a:off x="457200" y="4114800"/>
            <a:ext cx="7620000" cy="630942"/>
          </a:xfrm>
          <a:prstGeom prst="rect">
            <a:avLst/>
          </a:prstGeom>
          <a:noFill/>
        </p:spPr>
        <p:txBody>
          <a:bodyPr wrap="square">
            <a:spAutoFit/>
          </a:bodyPr>
          <a:lstStyle/>
          <a:p>
            <a:r>
              <a:rPr kumimoji="0" lang="en-US" sz="3500" b="0" i="0" u="none" strike="noStrike" kern="0" cap="none" spc="0" normalizeH="0" baseline="0" noProof="0" dirty="0">
                <a:ln>
                  <a:noFill/>
                </a:ln>
                <a:solidFill>
                  <a:srgbClr val="C8102E"/>
                </a:solidFill>
                <a:effectLst/>
                <a:uLnTx/>
                <a:uFillTx/>
                <a:latin typeface="Univers 67 CondensedBold"/>
                <a:ea typeface="+mj-ea"/>
                <a:cs typeface="+mj-cs"/>
              </a:rPr>
              <a:t>Postdoctoral Scholar Representatives</a:t>
            </a:r>
            <a:endParaRPr lang="en-US" dirty="0"/>
          </a:p>
        </p:txBody>
      </p:sp>
    </p:spTree>
    <p:extLst>
      <p:ext uri="{BB962C8B-B14F-4D97-AF65-F5344CB8AC3E}">
        <p14:creationId xmlns:p14="http://schemas.microsoft.com/office/powerpoint/2010/main" val="1737016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81715-0007-4C30-9DB2-F27F2C5399D7}"/>
              </a:ext>
            </a:extLst>
          </p:cNvPr>
          <p:cNvSpPr>
            <a:spLocks noGrp="1"/>
          </p:cNvSpPr>
          <p:nvPr>
            <p:ph type="title"/>
          </p:nvPr>
        </p:nvSpPr>
        <p:spPr/>
        <p:txBody>
          <a:bodyPr/>
          <a:lstStyle/>
          <a:p>
            <a:r>
              <a:rPr lang="en-US" dirty="0"/>
              <a:t>Governance</a:t>
            </a:r>
          </a:p>
        </p:txBody>
      </p:sp>
      <p:sp>
        <p:nvSpPr>
          <p:cNvPr id="3" name="Content Placeholder 2">
            <a:extLst>
              <a:ext uri="{FF2B5EF4-FFF2-40B4-BE49-F238E27FC236}">
                <a16:creationId xmlns:a16="http://schemas.microsoft.com/office/drawing/2014/main" id="{BE4727D8-7D0D-4ED6-914B-B77441BC8BAE}"/>
              </a:ext>
            </a:extLst>
          </p:cNvPr>
          <p:cNvSpPr>
            <a:spLocks noGrp="1"/>
          </p:cNvSpPr>
          <p:nvPr>
            <p:ph idx="1"/>
          </p:nvPr>
        </p:nvSpPr>
        <p:spPr/>
        <p:txBody>
          <a:bodyPr/>
          <a:lstStyle/>
          <a:p>
            <a:r>
              <a:rPr lang="en-US" b="0" i="0" u="none" strike="noStrike" dirty="0">
                <a:solidFill>
                  <a:srgbClr val="CC0000"/>
                </a:solidFill>
                <a:effectLst/>
                <a:latin typeface="Nimbus Sans"/>
                <a:hlinkClick r:id="rId2"/>
              </a:rPr>
              <a:t>Graduate Council Constitution</a:t>
            </a:r>
            <a:endParaRPr lang="en-US" b="0" i="0" dirty="0">
              <a:solidFill>
                <a:srgbClr val="333333"/>
              </a:solidFill>
              <a:effectLst/>
              <a:latin typeface="Nimbus Sans"/>
            </a:endParaRPr>
          </a:p>
          <a:p>
            <a:r>
              <a:rPr lang="en-US" b="0" i="0" u="none" strike="noStrike" dirty="0">
                <a:solidFill>
                  <a:srgbClr val="CC0000"/>
                </a:solidFill>
                <a:effectLst/>
                <a:latin typeface="Nimbus Sans"/>
                <a:hlinkClick r:id="rId3"/>
              </a:rPr>
              <a:t>Graduate Council By Laws</a:t>
            </a:r>
            <a:endParaRPr lang="en-US" b="0" i="0" dirty="0">
              <a:solidFill>
                <a:srgbClr val="333333"/>
              </a:solidFill>
              <a:effectLst/>
              <a:latin typeface="Nimbus Sans"/>
            </a:endParaRPr>
          </a:p>
          <a:p>
            <a:r>
              <a:rPr lang="en-US" b="0" i="0" u="none" strike="noStrike" dirty="0">
                <a:solidFill>
                  <a:srgbClr val="CC0000"/>
                </a:solidFill>
                <a:effectLst/>
                <a:latin typeface="Nimbus Sans"/>
                <a:hlinkClick r:id="rId4"/>
              </a:rPr>
              <a:t>List of Disciplines and Departments</a:t>
            </a:r>
            <a:endParaRPr lang="en-US" b="0" i="0" u="none" strike="noStrike" dirty="0">
              <a:solidFill>
                <a:srgbClr val="CC0000"/>
              </a:solidFill>
              <a:effectLst/>
              <a:latin typeface="Nimbus Sans"/>
            </a:endParaRPr>
          </a:p>
          <a:p>
            <a:r>
              <a:rPr lang="en-US" b="0" i="0" u="none" strike="noStrike" dirty="0">
                <a:solidFill>
                  <a:srgbClr val="CC0000"/>
                </a:solidFill>
                <a:effectLst/>
                <a:latin typeface="Nimbus Sans"/>
                <a:hlinkClick r:id="rId5"/>
              </a:rPr>
              <a:t>Graduate College Handbook</a:t>
            </a:r>
            <a:endParaRPr lang="en-US" b="0" i="0" u="none" strike="noStrike" dirty="0">
              <a:solidFill>
                <a:srgbClr val="CC0000"/>
              </a:solidFill>
              <a:effectLst/>
              <a:latin typeface="Nimbus Sans"/>
            </a:endParaRPr>
          </a:p>
          <a:p>
            <a:endParaRPr lang="en-US" b="0" i="0" dirty="0">
              <a:solidFill>
                <a:srgbClr val="333333"/>
              </a:solidFill>
              <a:effectLst/>
              <a:latin typeface="Nimbus Sans"/>
            </a:endParaRPr>
          </a:p>
          <a:p>
            <a:endParaRPr lang="en-US" dirty="0"/>
          </a:p>
        </p:txBody>
      </p:sp>
      <p:sp>
        <p:nvSpPr>
          <p:cNvPr id="4" name="Text Placeholder 3">
            <a:extLst>
              <a:ext uri="{FF2B5EF4-FFF2-40B4-BE49-F238E27FC236}">
                <a16:creationId xmlns:a16="http://schemas.microsoft.com/office/drawing/2014/main" id="{4775BE99-3B87-4AD4-BEB7-22C224A6E582}"/>
              </a:ext>
            </a:extLst>
          </p:cNvPr>
          <p:cNvSpPr>
            <a:spLocks noGrp="1"/>
          </p:cNvSpPr>
          <p:nvPr>
            <p:ph type="body" sz="quarter" idx="10"/>
          </p:nvPr>
        </p:nvSpPr>
        <p:spPr/>
        <p:txBody>
          <a:bodyPr/>
          <a:lstStyle/>
          <a:p>
            <a:r>
              <a:rPr lang="en-US" dirty="0"/>
              <a:t>Graduate College</a:t>
            </a:r>
          </a:p>
        </p:txBody>
      </p:sp>
    </p:spTree>
    <p:extLst>
      <p:ext uri="{BB962C8B-B14F-4D97-AF65-F5344CB8AC3E}">
        <p14:creationId xmlns:p14="http://schemas.microsoft.com/office/powerpoint/2010/main" val="2536166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1C94C-00D3-0EE6-7F51-3BC763DC3043}"/>
              </a:ext>
            </a:extLst>
          </p:cNvPr>
          <p:cNvSpPr>
            <a:spLocks noGrp="1"/>
          </p:cNvSpPr>
          <p:nvPr>
            <p:ph type="title"/>
          </p:nvPr>
        </p:nvSpPr>
        <p:spPr/>
        <p:txBody>
          <a:bodyPr/>
          <a:lstStyle/>
          <a:p>
            <a:r>
              <a:rPr lang="en-US" dirty="0"/>
              <a:t>FAQs</a:t>
            </a:r>
          </a:p>
        </p:txBody>
      </p:sp>
      <p:sp>
        <p:nvSpPr>
          <p:cNvPr id="3" name="Content Placeholder 2">
            <a:extLst>
              <a:ext uri="{FF2B5EF4-FFF2-40B4-BE49-F238E27FC236}">
                <a16:creationId xmlns:a16="http://schemas.microsoft.com/office/drawing/2014/main" id="{F736E9BD-C4AB-EA99-E08D-6737FEC0C02B}"/>
              </a:ext>
            </a:extLst>
          </p:cNvPr>
          <p:cNvSpPr>
            <a:spLocks noGrp="1"/>
          </p:cNvSpPr>
          <p:nvPr>
            <p:ph idx="1"/>
          </p:nvPr>
        </p:nvSpPr>
        <p:spPr/>
        <p:txBody>
          <a:bodyPr/>
          <a:lstStyle/>
          <a:p>
            <a:r>
              <a:rPr lang="en-US" dirty="0">
                <a:solidFill>
                  <a:schemeClr val="tx1"/>
                </a:solidFill>
              </a:rPr>
              <a:t>Absence and finding substitutes </a:t>
            </a:r>
          </a:p>
          <a:p>
            <a:r>
              <a:rPr lang="en-US" dirty="0">
                <a:solidFill>
                  <a:schemeClr val="tx1"/>
                </a:solidFill>
              </a:rPr>
              <a:t>Communications to constituency</a:t>
            </a:r>
          </a:p>
          <a:p>
            <a:r>
              <a:rPr lang="en-US" dirty="0">
                <a:solidFill>
                  <a:schemeClr val="tx1"/>
                </a:solidFill>
              </a:rPr>
              <a:t>Subcommittee work</a:t>
            </a:r>
          </a:p>
          <a:p>
            <a:pPr lvl="1"/>
            <a:r>
              <a:rPr lang="en-US" dirty="0">
                <a:solidFill>
                  <a:schemeClr val="tx1"/>
                </a:solidFill>
              </a:rPr>
              <a:t>Qualtrics forthcoming to rank committees on which you would like to serve</a:t>
            </a:r>
          </a:p>
        </p:txBody>
      </p:sp>
      <p:sp>
        <p:nvSpPr>
          <p:cNvPr id="4" name="Text Placeholder 3">
            <a:extLst>
              <a:ext uri="{FF2B5EF4-FFF2-40B4-BE49-F238E27FC236}">
                <a16:creationId xmlns:a16="http://schemas.microsoft.com/office/drawing/2014/main" id="{0582DB66-9EC2-4BC1-274C-204D992E3538}"/>
              </a:ext>
            </a:extLst>
          </p:cNvPr>
          <p:cNvSpPr>
            <a:spLocks noGrp="1"/>
          </p:cNvSpPr>
          <p:nvPr>
            <p:ph type="body" sz="quarter" idx="10"/>
          </p:nvPr>
        </p:nvSpPr>
        <p:spPr/>
        <p:txBody>
          <a:bodyPr/>
          <a:lstStyle/>
          <a:p>
            <a:r>
              <a:rPr lang="en-US" dirty="0"/>
              <a:t>Graduate College</a:t>
            </a:r>
          </a:p>
        </p:txBody>
      </p:sp>
    </p:spTree>
    <p:extLst>
      <p:ext uri="{BB962C8B-B14F-4D97-AF65-F5344CB8AC3E}">
        <p14:creationId xmlns:p14="http://schemas.microsoft.com/office/powerpoint/2010/main" val="844527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53C94-271C-47ED-A231-6D35B617F146}"/>
              </a:ext>
            </a:extLst>
          </p:cNvPr>
          <p:cNvSpPr>
            <a:spLocks noGrp="1"/>
          </p:cNvSpPr>
          <p:nvPr>
            <p:ph type="title"/>
          </p:nvPr>
        </p:nvSpPr>
        <p:spPr>
          <a:xfrm>
            <a:off x="457200" y="152400"/>
            <a:ext cx="8382000" cy="1143000"/>
          </a:xfrm>
        </p:spPr>
        <p:txBody>
          <a:bodyPr/>
          <a:lstStyle/>
          <a:p>
            <a:r>
              <a:rPr lang="en-US" dirty="0"/>
              <a:t>Possible Subcommittees for AY 2022-2023</a:t>
            </a:r>
          </a:p>
        </p:txBody>
      </p:sp>
      <p:sp>
        <p:nvSpPr>
          <p:cNvPr id="4" name="Text Placeholder 3">
            <a:extLst>
              <a:ext uri="{FF2B5EF4-FFF2-40B4-BE49-F238E27FC236}">
                <a16:creationId xmlns:a16="http://schemas.microsoft.com/office/drawing/2014/main" id="{0696D28D-34A0-448B-94D5-ED5BF2478680}"/>
              </a:ext>
            </a:extLst>
          </p:cNvPr>
          <p:cNvSpPr>
            <a:spLocks noGrp="1"/>
          </p:cNvSpPr>
          <p:nvPr>
            <p:ph type="body" sz="quarter" idx="10"/>
          </p:nvPr>
        </p:nvSpPr>
        <p:spPr/>
        <p:txBody>
          <a:bodyPr/>
          <a:lstStyle/>
          <a:p>
            <a:r>
              <a:rPr lang="en-US" dirty="0"/>
              <a:t>Graduate College</a:t>
            </a:r>
          </a:p>
        </p:txBody>
      </p:sp>
      <p:graphicFrame>
        <p:nvGraphicFramePr>
          <p:cNvPr id="3" name="Content Placeholder 2">
            <a:extLst>
              <a:ext uri="{FF2B5EF4-FFF2-40B4-BE49-F238E27FC236}">
                <a16:creationId xmlns:a16="http://schemas.microsoft.com/office/drawing/2014/main" id="{72A7AC4D-9509-4E22-A1A4-E7DB35315CF5}"/>
              </a:ext>
            </a:extLst>
          </p:cNvPr>
          <p:cNvGraphicFramePr>
            <a:graphicFrameLocks noGrp="1"/>
          </p:cNvGraphicFramePr>
          <p:nvPr>
            <p:ph idx="1"/>
            <p:extLst>
              <p:ext uri="{D42A27DB-BD31-4B8C-83A1-F6EECF244321}">
                <p14:modId xmlns:p14="http://schemas.microsoft.com/office/powerpoint/2010/main" val="3120462724"/>
              </p:ext>
            </p:extLst>
          </p:nvPr>
        </p:nvGraphicFramePr>
        <p:xfrm>
          <a:off x="838200" y="1066800"/>
          <a:ext cx="76200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7036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53C94-271C-47ED-A231-6D35B617F146}"/>
              </a:ext>
            </a:extLst>
          </p:cNvPr>
          <p:cNvSpPr>
            <a:spLocks noGrp="1"/>
          </p:cNvSpPr>
          <p:nvPr>
            <p:ph type="title"/>
          </p:nvPr>
        </p:nvSpPr>
        <p:spPr>
          <a:xfrm>
            <a:off x="457200" y="152400"/>
            <a:ext cx="8382000" cy="1143000"/>
          </a:xfrm>
        </p:spPr>
        <p:txBody>
          <a:bodyPr/>
          <a:lstStyle/>
          <a:p>
            <a:r>
              <a:rPr lang="en-US" dirty="0"/>
              <a:t>Possible Subcommittees for AY 2022-2023</a:t>
            </a:r>
          </a:p>
        </p:txBody>
      </p:sp>
      <p:sp>
        <p:nvSpPr>
          <p:cNvPr id="3" name="Content Placeholder 2">
            <a:extLst>
              <a:ext uri="{FF2B5EF4-FFF2-40B4-BE49-F238E27FC236}">
                <a16:creationId xmlns:a16="http://schemas.microsoft.com/office/drawing/2014/main" id="{37848924-683B-42E4-BBE6-5015094B0550}"/>
              </a:ext>
            </a:extLst>
          </p:cNvPr>
          <p:cNvSpPr>
            <a:spLocks noGrp="1"/>
          </p:cNvSpPr>
          <p:nvPr>
            <p:ph idx="1"/>
          </p:nvPr>
        </p:nvSpPr>
        <p:spPr/>
        <p:txBody>
          <a:bodyPr/>
          <a:lstStyle/>
          <a:p>
            <a:pPr marL="0" marR="0">
              <a:spcBef>
                <a:spcPts val="0"/>
              </a:spcBef>
              <a:spcAft>
                <a:spcPts val="0"/>
              </a:spcAft>
            </a:pPr>
            <a:r>
              <a:rPr lang="en-US" sz="2800" dirty="0">
                <a:solidFill>
                  <a:schemeClr val="tx1"/>
                </a:solidFill>
                <a:effectLst/>
                <a:latin typeface="+mj-lt"/>
                <a:ea typeface="DengXian" panose="02010600030101010101" pitchFamily="2" charset="-122"/>
                <a:cs typeface="Arial" panose="020B0604020202020204" pitchFamily="34" charset="0"/>
              </a:rPr>
              <a:t>Admission Policies</a:t>
            </a:r>
          </a:p>
          <a:p>
            <a:pPr lvl="1" indent="-342900">
              <a:spcBef>
                <a:spcPts val="0"/>
              </a:spcBef>
              <a:spcAft>
                <a:spcPts val="0"/>
              </a:spcAft>
              <a:buFont typeface="Symbol" panose="05050102010706020507" pitchFamily="18" charset="2"/>
              <a:buChar char=""/>
            </a:pPr>
            <a:r>
              <a:rPr lang="en-US" sz="2800" dirty="0">
                <a:solidFill>
                  <a:schemeClr val="tx1"/>
                </a:solidFill>
                <a:effectLst/>
                <a:ea typeface="DengXian" panose="02010600030101010101" pitchFamily="2" charset="-122"/>
                <a:cs typeface="Arial" panose="020B0604020202020204" pitchFamily="34" charset="0"/>
              </a:rPr>
              <a:t>English language</a:t>
            </a:r>
          </a:p>
          <a:p>
            <a:pPr lvl="1" indent="-342900">
              <a:spcBef>
                <a:spcPts val="0"/>
              </a:spcBef>
              <a:spcAft>
                <a:spcPts val="0"/>
              </a:spcAft>
              <a:buFont typeface="Symbol" panose="05050102010706020507" pitchFamily="18" charset="2"/>
              <a:buChar char=""/>
            </a:pPr>
            <a:r>
              <a:rPr lang="en-US" sz="2800" dirty="0">
                <a:solidFill>
                  <a:schemeClr val="tx1"/>
                </a:solidFill>
                <a:effectLst/>
                <a:ea typeface="DengXian" panose="02010600030101010101" pitchFamily="2" charset="-122"/>
                <a:cs typeface="Arial" panose="020B0604020202020204" pitchFamily="34" charset="0"/>
              </a:rPr>
              <a:t>Undergraduate degrees</a:t>
            </a:r>
          </a:p>
          <a:p>
            <a:pPr lvl="2" indent="-285750">
              <a:spcBef>
                <a:spcPts val="0"/>
              </a:spcBef>
              <a:spcAft>
                <a:spcPts val="0"/>
              </a:spcAft>
              <a:buFont typeface="Courier New" panose="02070309020205020404" pitchFamily="49" charset="0"/>
              <a:buChar char="o"/>
            </a:pPr>
            <a:r>
              <a:rPr lang="en-US" sz="2800" dirty="0">
                <a:solidFill>
                  <a:schemeClr val="tx1"/>
                </a:solidFill>
                <a:effectLst/>
                <a:ea typeface="DengXian" panose="02010600030101010101" pitchFamily="2" charset="-122"/>
                <a:cs typeface="Arial" panose="020B0604020202020204" pitchFamily="34" charset="0"/>
              </a:rPr>
              <a:t>International/3-year</a:t>
            </a:r>
          </a:p>
          <a:p>
            <a:endParaRPr lang="en-US" dirty="0"/>
          </a:p>
        </p:txBody>
      </p:sp>
      <p:sp>
        <p:nvSpPr>
          <p:cNvPr id="4" name="Text Placeholder 3">
            <a:extLst>
              <a:ext uri="{FF2B5EF4-FFF2-40B4-BE49-F238E27FC236}">
                <a16:creationId xmlns:a16="http://schemas.microsoft.com/office/drawing/2014/main" id="{0696D28D-34A0-448B-94D5-ED5BF2478680}"/>
              </a:ext>
            </a:extLst>
          </p:cNvPr>
          <p:cNvSpPr>
            <a:spLocks noGrp="1"/>
          </p:cNvSpPr>
          <p:nvPr>
            <p:ph type="body" sz="quarter" idx="10"/>
          </p:nvPr>
        </p:nvSpPr>
        <p:spPr/>
        <p:txBody>
          <a:bodyPr/>
          <a:lstStyle/>
          <a:p>
            <a:r>
              <a:rPr lang="en-US" dirty="0"/>
              <a:t>Graduate College</a:t>
            </a:r>
          </a:p>
        </p:txBody>
      </p:sp>
    </p:spTree>
    <p:extLst>
      <p:ext uri="{BB962C8B-B14F-4D97-AF65-F5344CB8AC3E}">
        <p14:creationId xmlns:p14="http://schemas.microsoft.com/office/powerpoint/2010/main" val="1018319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53C94-271C-47ED-A231-6D35B617F146}"/>
              </a:ext>
            </a:extLst>
          </p:cNvPr>
          <p:cNvSpPr>
            <a:spLocks noGrp="1"/>
          </p:cNvSpPr>
          <p:nvPr>
            <p:ph type="title"/>
          </p:nvPr>
        </p:nvSpPr>
        <p:spPr>
          <a:xfrm>
            <a:off x="457200" y="152400"/>
            <a:ext cx="8382000" cy="1143000"/>
          </a:xfrm>
        </p:spPr>
        <p:txBody>
          <a:bodyPr/>
          <a:lstStyle/>
          <a:p>
            <a:r>
              <a:rPr lang="en-US" dirty="0"/>
              <a:t>Possible Subcommittees for AY 2022-2023</a:t>
            </a:r>
          </a:p>
        </p:txBody>
      </p:sp>
      <p:sp>
        <p:nvSpPr>
          <p:cNvPr id="3" name="Content Placeholder 2">
            <a:extLst>
              <a:ext uri="{FF2B5EF4-FFF2-40B4-BE49-F238E27FC236}">
                <a16:creationId xmlns:a16="http://schemas.microsoft.com/office/drawing/2014/main" id="{37848924-683B-42E4-BBE6-5015094B0550}"/>
              </a:ext>
            </a:extLst>
          </p:cNvPr>
          <p:cNvSpPr>
            <a:spLocks noGrp="1"/>
          </p:cNvSpPr>
          <p:nvPr>
            <p:ph idx="1"/>
          </p:nvPr>
        </p:nvSpPr>
        <p:spPr/>
        <p:txBody>
          <a:bodyPr/>
          <a:lstStyle/>
          <a:p>
            <a:pPr marL="0" marR="0">
              <a:spcBef>
                <a:spcPts val="0"/>
              </a:spcBef>
              <a:spcAft>
                <a:spcPts val="0"/>
              </a:spcAft>
            </a:pPr>
            <a:r>
              <a:rPr lang="en-US" sz="2800" dirty="0">
                <a:solidFill>
                  <a:schemeClr val="tx1"/>
                </a:solidFill>
                <a:effectLst/>
                <a:latin typeface="+mj-lt"/>
                <a:ea typeface="DengXian" panose="02010600030101010101" pitchFamily="2" charset="-122"/>
                <a:cs typeface="Arial" panose="020B0604020202020204" pitchFamily="34" charset="0"/>
              </a:rPr>
              <a:t>Handbook Rewrite</a:t>
            </a:r>
          </a:p>
          <a:p>
            <a:pPr marL="742950" marR="0" lvl="1" indent="-285750">
              <a:spcBef>
                <a:spcPts val="0"/>
              </a:spcBef>
              <a:spcAft>
                <a:spcPts val="0"/>
              </a:spcAft>
              <a:buFont typeface="Symbol" panose="05050102010706020507" pitchFamily="18" charset="2"/>
              <a:buChar char=""/>
            </a:pPr>
            <a:r>
              <a:rPr lang="en-US" sz="2800" dirty="0">
                <a:solidFill>
                  <a:schemeClr val="tx1"/>
                </a:solidFill>
                <a:effectLst/>
                <a:ea typeface="DengXian" panose="02010600030101010101" pitchFamily="2" charset="-122"/>
                <a:cs typeface="Arial" panose="020B0604020202020204" pitchFamily="34" charset="0"/>
              </a:rPr>
              <a:t>Eliminate procedures in Handbook. It should only include policy.</a:t>
            </a:r>
          </a:p>
          <a:p>
            <a:pPr marL="742950" marR="0" lvl="1" indent="-285750">
              <a:spcBef>
                <a:spcPts val="0"/>
              </a:spcBef>
              <a:spcAft>
                <a:spcPts val="0"/>
              </a:spcAft>
              <a:buFont typeface="Symbol" panose="05050102010706020507" pitchFamily="18" charset="2"/>
              <a:buChar char=""/>
            </a:pPr>
            <a:r>
              <a:rPr lang="en-US" sz="2800" dirty="0">
                <a:solidFill>
                  <a:schemeClr val="tx1"/>
                </a:solidFill>
                <a:ea typeface="DengXian" panose="02010600030101010101" pitchFamily="2" charset="-122"/>
                <a:cs typeface="Arial" panose="020B0604020202020204" pitchFamily="34" charset="0"/>
              </a:rPr>
              <a:t>Needed ahead of Workday Student</a:t>
            </a:r>
          </a:p>
          <a:p>
            <a:pPr lvl="2" indent="-285750">
              <a:spcBef>
                <a:spcPts val="0"/>
              </a:spcBef>
              <a:spcAft>
                <a:spcPts val="0"/>
              </a:spcAft>
              <a:buFont typeface="Symbol" panose="05050102010706020507" pitchFamily="18" charset="2"/>
              <a:buChar char=""/>
            </a:pPr>
            <a:r>
              <a:rPr lang="en-US" sz="2800" dirty="0">
                <a:solidFill>
                  <a:schemeClr val="tx1"/>
                </a:solidFill>
                <a:ea typeface="DengXian" panose="02010600030101010101" pitchFamily="2" charset="-122"/>
                <a:cs typeface="Arial" panose="020B0604020202020204" pitchFamily="34" charset="0"/>
              </a:rPr>
              <a:t>First go-live date is June 2023</a:t>
            </a:r>
            <a:endParaRPr lang="en-US" sz="2800" dirty="0">
              <a:effectLst/>
              <a:ea typeface="DengXian" panose="02010600030101010101" pitchFamily="2" charset="-122"/>
              <a:cs typeface="Arial" panose="020B0604020202020204" pitchFamily="34" charset="0"/>
            </a:endParaRPr>
          </a:p>
          <a:p>
            <a:endParaRPr lang="en-US" dirty="0"/>
          </a:p>
        </p:txBody>
      </p:sp>
      <p:sp>
        <p:nvSpPr>
          <p:cNvPr id="4" name="Text Placeholder 3">
            <a:extLst>
              <a:ext uri="{FF2B5EF4-FFF2-40B4-BE49-F238E27FC236}">
                <a16:creationId xmlns:a16="http://schemas.microsoft.com/office/drawing/2014/main" id="{0696D28D-34A0-448B-94D5-ED5BF2478680}"/>
              </a:ext>
            </a:extLst>
          </p:cNvPr>
          <p:cNvSpPr>
            <a:spLocks noGrp="1"/>
          </p:cNvSpPr>
          <p:nvPr>
            <p:ph type="body" sz="quarter" idx="10"/>
          </p:nvPr>
        </p:nvSpPr>
        <p:spPr/>
        <p:txBody>
          <a:bodyPr/>
          <a:lstStyle/>
          <a:p>
            <a:r>
              <a:rPr lang="en-US" dirty="0"/>
              <a:t>Graduate College</a:t>
            </a:r>
          </a:p>
        </p:txBody>
      </p:sp>
    </p:spTree>
    <p:extLst>
      <p:ext uri="{BB962C8B-B14F-4D97-AF65-F5344CB8AC3E}">
        <p14:creationId xmlns:p14="http://schemas.microsoft.com/office/powerpoint/2010/main" val="430484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53C94-271C-47ED-A231-6D35B617F146}"/>
              </a:ext>
            </a:extLst>
          </p:cNvPr>
          <p:cNvSpPr>
            <a:spLocks noGrp="1"/>
          </p:cNvSpPr>
          <p:nvPr>
            <p:ph type="title"/>
          </p:nvPr>
        </p:nvSpPr>
        <p:spPr>
          <a:xfrm>
            <a:off x="457200" y="152400"/>
            <a:ext cx="8382000" cy="1143000"/>
          </a:xfrm>
        </p:spPr>
        <p:txBody>
          <a:bodyPr/>
          <a:lstStyle/>
          <a:p>
            <a:r>
              <a:rPr lang="en-US" dirty="0"/>
              <a:t>Possible Subcommittees for AY 2022-2023</a:t>
            </a:r>
          </a:p>
        </p:txBody>
      </p:sp>
      <p:sp>
        <p:nvSpPr>
          <p:cNvPr id="3" name="Content Placeholder 2">
            <a:extLst>
              <a:ext uri="{FF2B5EF4-FFF2-40B4-BE49-F238E27FC236}">
                <a16:creationId xmlns:a16="http://schemas.microsoft.com/office/drawing/2014/main" id="{37848924-683B-42E4-BBE6-5015094B0550}"/>
              </a:ext>
            </a:extLst>
          </p:cNvPr>
          <p:cNvSpPr>
            <a:spLocks noGrp="1"/>
          </p:cNvSpPr>
          <p:nvPr>
            <p:ph idx="1"/>
          </p:nvPr>
        </p:nvSpPr>
        <p:spPr/>
        <p:txBody>
          <a:bodyPr/>
          <a:lstStyle/>
          <a:p>
            <a:pPr marL="0" marR="0">
              <a:spcBef>
                <a:spcPts val="0"/>
              </a:spcBef>
              <a:spcAft>
                <a:spcPts val="0"/>
              </a:spcAft>
            </a:pPr>
            <a:r>
              <a:rPr lang="en-US" sz="2800" dirty="0">
                <a:solidFill>
                  <a:schemeClr val="tx1"/>
                </a:solidFill>
                <a:effectLst/>
                <a:latin typeface="+mj-lt"/>
                <a:ea typeface="DengXian" panose="02010600030101010101" pitchFamily="2" charset="-122"/>
                <a:cs typeface="Arial" panose="020B0604020202020204" pitchFamily="34" charset="0"/>
              </a:rPr>
              <a:t>Naming of Master’s degrees</a:t>
            </a:r>
          </a:p>
          <a:p>
            <a:pPr lvl="1" indent="-342900">
              <a:spcBef>
                <a:spcPts val="0"/>
              </a:spcBef>
              <a:spcAft>
                <a:spcPts val="0"/>
              </a:spcAft>
              <a:buFont typeface="Symbol" panose="05050102010706020507" pitchFamily="18" charset="2"/>
              <a:buChar char=""/>
            </a:pPr>
            <a:r>
              <a:rPr lang="en-US" sz="2800" dirty="0">
                <a:solidFill>
                  <a:schemeClr val="tx1"/>
                </a:solidFill>
                <a:effectLst/>
                <a:latin typeface="+mj-lt"/>
                <a:ea typeface="DengXian" panose="02010600030101010101" pitchFamily="2" charset="-122"/>
                <a:cs typeface="Arial" panose="020B0604020202020204" pitchFamily="34" charset="0"/>
              </a:rPr>
              <a:t>Master of Science/Arts </a:t>
            </a:r>
          </a:p>
          <a:p>
            <a:pPr lvl="2" indent="-342900">
              <a:spcBef>
                <a:spcPts val="0"/>
              </a:spcBef>
              <a:spcAft>
                <a:spcPts val="0"/>
              </a:spcAft>
              <a:buFont typeface="Symbol" panose="05050102010706020507" pitchFamily="18" charset="2"/>
              <a:buChar char=""/>
            </a:pPr>
            <a:r>
              <a:rPr lang="en-US" sz="2800" dirty="0">
                <a:solidFill>
                  <a:schemeClr val="tx1"/>
                </a:solidFill>
                <a:latin typeface="+mj-lt"/>
                <a:ea typeface="DengXian" panose="02010600030101010101" pitchFamily="2" charset="-122"/>
                <a:cs typeface="Arial" panose="020B0604020202020204" pitchFamily="34" charset="0"/>
              </a:rPr>
              <a:t>Requires thesis or creative component</a:t>
            </a:r>
            <a:endParaRPr lang="en-US" sz="2800" dirty="0">
              <a:solidFill>
                <a:schemeClr val="tx1"/>
              </a:solidFill>
              <a:effectLst/>
              <a:latin typeface="+mj-lt"/>
              <a:ea typeface="DengXian" panose="02010600030101010101" pitchFamily="2" charset="-122"/>
              <a:cs typeface="Arial" panose="020B0604020202020204" pitchFamily="34" charset="0"/>
            </a:endParaRPr>
          </a:p>
          <a:p>
            <a:pPr lvl="1" indent="-342900">
              <a:spcBef>
                <a:spcPts val="0"/>
              </a:spcBef>
              <a:spcAft>
                <a:spcPts val="0"/>
              </a:spcAft>
              <a:buFont typeface="Symbol" panose="05050102010706020507" pitchFamily="18" charset="2"/>
              <a:buChar char=""/>
            </a:pPr>
            <a:r>
              <a:rPr lang="en-US" sz="2800" dirty="0">
                <a:solidFill>
                  <a:schemeClr val="tx1"/>
                </a:solidFill>
                <a:effectLst/>
                <a:latin typeface="+mj-lt"/>
                <a:ea typeface="DengXian" panose="02010600030101010101" pitchFamily="2" charset="-122"/>
                <a:cs typeface="Arial" panose="020B0604020202020204" pitchFamily="34" charset="0"/>
              </a:rPr>
              <a:t>Master of </a:t>
            </a:r>
            <a:r>
              <a:rPr lang="en-US" sz="2800" u="sng" dirty="0">
                <a:solidFill>
                  <a:schemeClr val="tx1"/>
                </a:solidFill>
                <a:effectLst/>
                <a:latin typeface="+mj-lt"/>
                <a:ea typeface="DengXian" panose="02010600030101010101" pitchFamily="2" charset="-122"/>
                <a:cs typeface="Arial" panose="020B0604020202020204" pitchFamily="34" charset="0"/>
              </a:rPr>
              <a:t>discipline	</a:t>
            </a:r>
          </a:p>
          <a:p>
            <a:pPr lvl="2" indent="-342900">
              <a:spcBef>
                <a:spcPts val="0"/>
              </a:spcBef>
              <a:spcAft>
                <a:spcPts val="0"/>
              </a:spcAft>
              <a:buFont typeface="Symbol" panose="05050102010706020507" pitchFamily="18" charset="2"/>
              <a:buChar char=""/>
            </a:pPr>
            <a:r>
              <a:rPr lang="en-US" sz="2800" dirty="0">
                <a:solidFill>
                  <a:schemeClr val="tx1"/>
                </a:solidFill>
                <a:latin typeface="+mj-lt"/>
                <a:ea typeface="DengXian" panose="02010600030101010101" pitchFamily="2" charset="-122"/>
                <a:cs typeface="Arial" panose="020B0604020202020204" pitchFamily="34" charset="0"/>
              </a:rPr>
              <a:t>Coursework-only degree</a:t>
            </a:r>
            <a:endParaRPr lang="en-US" sz="2800" dirty="0">
              <a:solidFill>
                <a:schemeClr val="tx1"/>
              </a:solidFill>
              <a:effectLst/>
              <a:latin typeface="+mj-lt"/>
              <a:ea typeface="DengXian" panose="02010600030101010101" pitchFamily="2" charset="-122"/>
              <a:cs typeface="Arial" panose="020B0604020202020204" pitchFamily="34" charset="0"/>
            </a:endParaRPr>
          </a:p>
          <a:p>
            <a:endParaRPr lang="en-US" dirty="0"/>
          </a:p>
        </p:txBody>
      </p:sp>
      <p:sp>
        <p:nvSpPr>
          <p:cNvPr id="4" name="Text Placeholder 3">
            <a:extLst>
              <a:ext uri="{FF2B5EF4-FFF2-40B4-BE49-F238E27FC236}">
                <a16:creationId xmlns:a16="http://schemas.microsoft.com/office/drawing/2014/main" id="{0696D28D-34A0-448B-94D5-ED5BF2478680}"/>
              </a:ext>
            </a:extLst>
          </p:cNvPr>
          <p:cNvSpPr>
            <a:spLocks noGrp="1"/>
          </p:cNvSpPr>
          <p:nvPr>
            <p:ph type="body" sz="quarter" idx="10"/>
          </p:nvPr>
        </p:nvSpPr>
        <p:spPr/>
        <p:txBody>
          <a:bodyPr/>
          <a:lstStyle/>
          <a:p>
            <a:r>
              <a:rPr lang="en-US" dirty="0"/>
              <a:t>Graduate College</a:t>
            </a:r>
          </a:p>
        </p:txBody>
      </p:sp>
    </p:spTree>
    <p:extLst>
      <p:ext uri="{BB962C8B-B14F-4D97-AF65-F5344CB8AC3E}">
        <p14:creationId xmlns:p14="http://schemas.microsoft.com/office/powerpoint/2010/main" val="35713704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53C94-271C-47ED-A231-6D35B617F146}"/>
              </a:ext>
            </a:extLst>
          </p:cNvPr>
          <p:cNvSpPr>
            <a:spLocks noGrp="1"/>
          </p:cNvSpPr>
          <p:nvPr>
            <p:ph type="title"/>
          </p:nvPr>
        </p:nvSpPr>
        <p:spPr>
          <a:xfrm>
            <a:off x="457200" y="152400"/>
            <a:ext cx="8382000" cy="1143000"/>
          </a:xfrm>
        </p:spPr>
        <p:txBody>
          <a:bodyPr/>
          <a:lstStyle/>
          <a:p>
            <a:r>
              <a:rPr lang="en-US" dirty="0"/>
              <a:t>Possible Subcommittees for AY 2022-2023</a:t>
            </a:r>
          </a:p>
        </p:txBody>
      </p:sp>
      <p:sp>
        <p:nvSpPr>
          <p:cNvPr id="3" name="Content Placeholder 2">
            <a:extLst>
              <a:ext uri="{FF2B5EF4-FFF2-40B4-BE49-F238E27FC236}">
                <a16:creationId xmlns:a16="http://schemas.microsoft.com/office/drawing/2014/main" id="{37848924-683B-42E4-BBE6-5015094B0550}"/>
              </a:ext>
            </a:extLst>
          </p:cNvPr>
          <p:cNvSpPr>
            <a:spLocks noGrp="1"/>
          </p:cNvSpPr>
          <p:nvPr>
            <p:ph idx="1"/>
          </p:nvPr>
        </p:nvSpPr>
        <p:spPr/>
        <p:txBody>
          <a:bodyPr/>
          <a:lstStyle/>
          <a:p>
            <a:pPr marL="0" marR="0">
              <a:spcBef>
                <a:spcPts val="0"/>
              </a:spcBef>
              <a:spcAft>
                <a:spcPts val="0"/>
              </a:spcAft>
            </a:pPr>
            <a:r>
              <a:rPr lang="en-US" sz="3200" dirty="0">
                <a:solidFill>
                  <a:schemeClr val="tx1"/>
                </a:solidFill>
                <a:effectLst/>
                <a:latin typeface="+mj-lt"/>
                <a:ea typeface="DengXian" panose="02010600030101010101" pitchFamily="2" charset="-122"/>
                <a:cs typeface="Arial" panose="020B0604020202020204" pitchFamily="34" charset="0"/>
              </a:rPr>
              <a:t>Council By Laws and Constitution</a:t>
            </a:r>
          </a:p>
          <a:p>
            <a:pPr marL="800100" lvl="2">
              <a:spcBef>
                <a:spcPts val="0"/>
              </a:spcBef>
              <a:spcAft>
                <a:spcPts val="0"/>
              </a:spcAft>
            </a:pPr>
            <a:r>
              <a:rPr lang="en-US" sz="3200" dirty="0">
                <a:solidFill>
                  <a:schemeClr val="tx1"/>
                </a:solidFill>
                <a:ea typeface="DengXian" panose="02010600030101010101" pitchFamily="2" charset="-122"/>
                <a:cs typeface="Arial" panose="020B0604020202020204" pitchFamily="34" charset="0"/>
              </a:rPr>
              <a:t>Have not been reviewed for many years</a:t>
            </a:r>
            <a:endParaRPr lang="en-US" sz="3200" dirty="0">
              <a:solidFill>
                <a:schemeClr val="tx1"/>
              </a:solidFill>
              <a:effectLst/>
              <a:ea typeface="DengXian" panose="02010600030101010101" pitchFamily="2" charset="-122"/>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sz="3200" dirty="0">
                <a:solidFill>
                  <a:schemeClr val="tx1"/>
                </a:solidFill>
                <a:effectLst/>
                <a:latin typeface="+mj-lt"/>
                <a:ea typeface="DengXian" panose="02010600030101010101" pitchFamily="2" charset="-122"/>
                <a:cs typeface="Arial" panose="020B0604020202020204" pitchFamily="34" charset="0"/>
              </a:rPr>
              <a:t>Divisions vs. colleges/interdepartmental</a:t>
            </a:r>
          </a:p>
          <a:p>
            <a:pPr lvl="2" indent="-342900">
              <a:spcBef>
                <a:spcPts val="0"/>
              </a:spcBef>
              <a:spcAft>
                <a:spcPts val="0"/>
              </a:spcAft>
              <a:buFont typeface="Symbol" panose="05050102010706020507" pitchFamily="18" charset="2"/>
              <a:buChar char=""/>
            </a:pPr>
            <a:r>
              <a:rPr lang="en-US" sz="3200" dirty="0">
                <a:solidFill>
                  <a:schemeClr val="tx1"/>
                </a:solidFill>
                <a:ea typeface="DengXian" panose="02010600030101010101" pitchFamily="2" charset="-122"/>
                <a:cs typeface="Arial" panose="020B0604020202020204" pitchFamily="34" charset="0"/>
              </a:rPr>
              <a:t>Continue to operate by academic divisions or change representation of Council to correspond with departments or majors offered. </a:t>
            </a:r>
            <a:endParaRPr lang="en-US" sz="3200" dirty="0">
              <a:solidFill>
                <a:schemeClr val="tx1"/>
              </a:solidFill>
              <a:effectLst/>
              <a:ea typeface="DengXian" panose="02010600030101010101" pitchFamily="2" charset="-122"/>
              <a:cs typeface="Arial" panose="020B0604020202020204" pitchFamily="34" charset="0"/>
            </a:endParaRPr>
          </a:p>
          <a:p>
            <a:endParaRPr lang="en-US" dirty="0"/>
          </a:p>
        </p:txBody>
      </p:sp>
      <p:sp>
        <p:nvSpPr>
          <p:cNvPr id="4" name="Text Placeholder 3">
            <a:extLst>
              <a:ext uri="{FF2B5EF4-FFF2-40B4-BE49-F238E27FC236}">
                <a16:creationId xmlns:a16="http://schemas.microsoft.com/office/drawing/2014/main" id="{0696D28D-34A0-448B-94D5-ED5BF2478680}"/>
              </a:ext>
            </a:extLst>
          </p:cNvPr>
          <p:cNvSpPr>
            <a:spLocks noGrp="1"/>
          </p:cNvSpPr>
          <p:nvPr>
            <p:ph type="body" sz="quarter" idx="10"/>
          </p:nvPr>
        </p:nvSpPr>
        <p:spPr/>
        <p:txBody>
          <a:bodyPr/>
          <a:lstStyle/>
          <a:p>
            <a:r>
              <a:rPr lang="en-US" dirty="0"/>
              <a:t>Graduate College</a:t>
            </a:r>
          </a:p>
        </p:txBody>
      </p:sp>
    </p:spTree>
    <p:extLst>
      <p:ext uri="{BB962C8B-B14F-4D97-AF65-F5344CB8AC3E}">
        <p14:creationId xmlns:p14="http://schemas.microsoft.com/office/powerpoint/2010/main" val="1085937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20EBAD-1E46-5515-EF86-19399E99B220}"/>
              </a:ext>
            </a:extLst>
          </p:cNvPr>
          <p:cNvSpPr>
            <a:spLocks noGrp="1"/>
          </p:cNvSpPr>
          <p:nvPr>
            <p:ph type="title"/>
          </p:nvPr>
        </p:nvSpPr>
        <p:spPr/>
        <p:txBody>
          <a:bodyPr/>
          <a:lstStyle/>
          <a:p>
            <a:r>
              <a:rPr lang="en-US" b="1" dirty="0"/>
              <a:t>Chair: four topics</a:t>
            </a:r>
          </a:p>
        </p:txBody>
      </p:sp>
      <p:sp>
        <p:nvSpPr>
          <p:cNvPr id="5" name="Content Placeholder 4">
            <a:extLst>
              <a:ext uri="{FF2B5EF4-FFF2-40B4-BE49-F238E27FC236}">
                <a16:creationId xmlns:a16="http://schemas.microsoft.com/office/drawing/2014/main" id="{C6E91799-76EF-4877-12DC-DA5786A63867}"/>
              </a:ext>
            </a:extLst>
          </p:cNvPr>
          <p:cNvSpPr>
            <a:spLocks noGrp="1"/>
          </p:cNvSpPr>
          <p:nvPr>
            <p:ph idx="1"/>
          </p:nvPr>
        </p:nvSpPr>
        <p:spPr>
          <a:xfrm>
            <a:off x="838200" y="1066800"/>
            <a:ext cx="7620000" cy="4876800"/>
          </a:xfrm>
        </p:spPr>
        <p:txBody>
          <a:bodyPr anchor="ctr"/>
          <a:lstStyle/>
          <a:p>
            <a:pPr marL="514350" indent="-514350">
              <a:buSzPct val="100000"/>
              <a:buAutoNum type="arabicParenR"/>
            </a:pPr>
            <a:r>
              <a:rPr lang="en-US" dirty="0">
                <a:solidFill>
                  <a:schemeClr val="tx1"/>
                </a:solidFill>
              </a:rPr>
              <a:t>The importance of in-person interaction.</a:t>
            </a:r>
          </a:p>
          <a:p>
            <a:pPr marL="514350" indent="-514350">
              <a:buSzPct val="100000"/>
              <a:buAutoNum type="arabicParenR"/>
            </a:pPr>
            <a:endParaRPr lang="en-US" dirty="0">
              <a:solidFill>
                <a:schemeClr val="tx1"/>
              </a:solidFill>
            </a:endParaRPr>
          </a:p>
          <a:p>
            <a:pPr marL="514350" indent="-514350">
              <a:buSzPct val="100000"/>
              <a:buAutoNum type="arabicParenR"/>
            </a:pPr>
            <a:r>
              <a:rPr lang="en-US" dirty="0">
                <a:solidFill>
                  <a:schemeClr val="tx1"/>
                </a:solidFill>
              </a:rPr>
              <a:t>The share of work and responsibilities.</a:t>
            </a:r>
          </a:p>
          <a:p>
            <a:pPr marL="514350" indent="-514350">
              <a:buSzPct val="100000"/>
              <a:buAutoNum type="arabicParenR"/>
            </a:pPr>
            <a:endParaRPr lang="en-US" dirty="0">
              <a:solidFill>
                <a:schemeClr val="tx1"/>
              </a:solidFill>
            </a:endParaRPr>
          </a:p>
          <a:p>
            <a:pPr marL="514350" indent="-514350">
              <a:buSzPct val="100000"/>
              <a:buAutoNum type="arabicParenR"/>
            </a:pPr>
            <a:r>
              <a:rPr lang="en-US" dirty="0">
                <a:solidFill>
                  <a:schemeClr val="tx1"/>
                </a:solidFill>
              </a:rPr>
              <a:t>The fostering of well-informed decision making.</a:t>
            </a:r>
          </a:p>
          <a:p>
            <a:pPr marL="514350" indent="-514350">
              <a:buSzPct val="100000"/>
              <a:buAutoNum type="arabicParenR"/>
            </a:pPr>
            <a:endParaRPr lang="en-US" dirty="0">
              <a:solidFill>
                <a:schemeClr val="tx1"/>
              </a:solidFill>
            </a:endParaRPr>
          </a:p>
          <a:p>
            <a:pPr marL="514350" indent="-514350">
              <a:buSzPct val="100000"/>
              <a:buAutoNum type="arabicParenR"/>
            </a:pPr>
            <a:r>
              <a:rPr lang="en-US" dirty="0">
                <a:solidFill>
                  <a:schemeClr val="tx1"/>
                </a:solidFill>
              </a:rPr>
              <a:t>The dissemination of our discussions to all stakeholders involved with graduate education at ISU.</a:t>
            </a:r>
          </a:p>
        </p:txBody>
      </p:sp>
      <p:sp>
        <p:nvSpPr>
          <p:cNvPr id="6" name="Text Placeholder 5">
            <a:extLst>
              <a:ext uri="{FF2B5EF4-FFF2-40B4-BE49-F238E27FC236}">
                <a16:creationId xmlns:a16="http://schemas.microsoft.com/office/drawing/2014/main" id="{D455C1C8-148B-6135-BD2A-7EFB9468FD35}"/>
              </a:ext>
            </a:extLst>
          </p:cNvPr>
          <p:cNvSpPr>
            <a:spLocks noGrp="1"/>
          </p:cNvSpPr>
          <p:nvPr>
            <p:ph type="body" sz="quarter" idx="10"/>
          </p:nvPr>
        </p:nvSpPr>
        <p:spPr/>
        <p:txBody>
          <a:bodyPr/>
          <a:lstStyle/>
          <a:p>
            <a:r>
              <a:rPr lang="en-US" dirty="0"/>
              <a:t>Graduate College</a:t>
            </a:r>
          </a:p>
        </p:txBody>
      </p:sp>
    </p:spTree>
    <p:extLst>
      <p:ext uri="{BB962C8B-B14F-4D97-AF65-F5344CB8AC3E}">
        <p14:creationId xmlns:p14="http://schemas.microsoft.com/office/powerpoint/2010/main" val="4190023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B1F61E8-CE9E-4831-8F76-1F0DE5B84D79}"/>
              </a:ext>
            </a:extLst>
          </p:cNvPr>
          <p:cNvSpPr>
            <a:spLocks noGrp="1"/>
          </p:cNvSpPr>
          <p:nvPr>
            <p:ph type="title"/>
          </p:nvPr>
        </p:nvSpPr>
        <p:spPr>
          <a:xfrm>
            <a:off x="914400" y="2362200"/>
            <a:ext cx="7772400" cy="1143000"/>
          </a:xfrm>
        </p:spPr>
        <p:txBody>
          <a:bodyPr/>
          <a:lstStyle/>
          <a:p>
            <a:r>
              <a:rPr lang="en-US" dirty="0"/>
              <a:t>Questions, Concerns, and Suggestions?</a:t>
            </a:r>
          </a:p>
        </p:txBody>
      </p:sp>
      <p:sp>
        <p:nvSpPr>
          <p:cNvPr id="6" name="Text Placeholder 5">
            <a:extLst>
              <a:ext uri="{FF2B5EF4-FFF2-40B4-BE49-F238E27FC236}">
                <a16:creationId xmlns:a16="http://schemas.microsoft.com/office/drawing/2014/main" id="{5D6805E3-D656-4BC2-B4A9-97CD57ABF0DA}"/>
              </a:ext>
            </a:extLst>
          </p:cNvPr>
          <p:cNvSpPr>
            <a:spLocks noGrp="1"/>
          </p:cNvSpPr>
          <p:nvPr>
            <p:ph type="body" sz="quarter" idx="10"/>
          </p:nvPr>
        </p:nvSpPr>
        <p:spPr/>
        <p:txBody>
          <a:bodyPr/>
          <a:lstStyle/>
          <a:p>
            <a:r>
              <a:rPr lang="en-US" dirty="0"/>
              <a:t>Graduate College</a:t>
            </a:r>
          </a:p>
        </p:txBody>
      </p:sp>
    </p:spTree>
    <p:extLst>
      <p:ext uri="{BB962C8B-B14F-4D97-AF65-F5344CB8AC3E}">
        <p14:creationId xmlns:p14="http://schemas.microsoft.com/office/powerpoint/2010/main" val="1323767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24FEB-5621-4308-B6DF-2BA3F60BF7BA}"/>
              </a:ext>
            </a:extLst>
          </p:cNvPr>
          <p:cNvSpPr>
            <a:spLocks noGrp="1"/>
          </p:cNvSpPr>
          <p:nvPr>
            <p:ph type="title"/>
          </p:nvPr>
        </p:nvSpPr>
        <p:spPr/>
        <p:txBody>
          <a:bodyPr/>
          <a:lstStyle/>
          <a:p>
            <a:r>
              <a:rPr lang="en-US" dirty="0"/>
              <a:t>Biological &amp; Agricultural Sciences Division</a:t>
            </a:r>
          </a:p>
        </p:txBody>
      </p:sp>
      <p:sp>
        <p:nvSpPr>
          <p:cNvPr id="4" name="Text Placeholder 3">
            <a:extLst>
              <a:ext uri="{FF2B5EF4-FFF2-40B4-BE49-F238E27FC236}">
                <a16:creationId xmlns:a16="http://schemas.microsoft.com/office/drawing/2014/main" id="{2C20F23D-CE4D-49F4-9A5B-00B9FB3DCCF8}"/>
              </a:ext>
            </a:extLst>
          </p:cNvPr>
          <p:cNvSpPr>
            <a:spLocks noGrp="1"/>
          </p:cNvSpPr>
          <p:nvPr>
            <p:ph type="body" sz="quarter" idx="10"/>
          </p:nvPr>
        </p:nvSpPr>
        <p:spPr/>
        <p:txBody>
          <a:bodyPr/>
          <a:lstStyle/>
          <a:p>
            <a:r>
              <a:rPr lang="en-US" dirty="0"/>
              <a:t>Graduate College</a:t>
            </a:r>
          </a:p>
        </p:txBody>
      </p:sp>
      <p:sp>
        <p:nvSpPr>
          <p:cNvPr id="11" name="Content Placeholder 10">
            <a:extLst>
              <a:ext uri="{FF2B5EF4-FFF2-40B4-BE49-F238E27FC236}">
                <a16:creationId xmlns:a16="http://schemas.microsoft.com/office/drawing/2014/main" id="{D1801D79-9F30-4FA4-B0F0-B699295C5F6F}"/>
              </a:ext>
            </a:extLst>
          </p:cNvPr>
          <p:cNvSpPr>
            <a:spLocks noGrp="1"/>
          </p:cNvSpPr>
          <p:nvPr>
            <p:ph idx="1"/>
          </p:nvPr>
        </p:nvSpPr>
        <p:spPr>
          <a:xfrm>
            <a:off x="638432" y="1066800"/>
            <a:ext cx="7620000" cy="4114800"/>
          </a:xfrm>
        </p:spPr>
        <p:txBody>
          <a:bodyPr/>
          <a:lstStyle/>
          <a:p>
            <a:pPr marL="342900" indent="-342900">
              <a:buFont typeface="Arial" panose="020B0604020202020204" pitchFamily="34" charset="0"/>
              <a:buChar char="•"/>
            </a:pPr>
            <a:r>
              <a:rPr lang="en-US" sz="1600" dirty="0">
                <a:solidFill>
                  <a:schemeClr val="tx1"/>
                </a:solidFill>
              </a:rPr>
              <a:t>Agricultural and Biosystems Engineering: </a:t>
            </a:r>
            <a:r>
              <a:rPr lang="en-US" sz="1600" dirty="0">
                <a:solidFill>
                  <a:schemeClr val="tx1"/>
                </a:solidFill>
                <a:hlinkClick r:id="rId2"/>
              </a:rPr>
              <a:t>abe@iastate.edu</a:t>
            </a:r>
            <a:endParaRPr lang="en-US" sz="1600" dirty="0">
              <a:solidFill>
                <a:schemeClr val="tx1"/>
              </a:solidFill>
            </a:endParaRPr>
          </a:p>
          <a:p>
            <a:pPr marL="342900" indent="-342900">
              <a:buFont typeface="Arial" panose="020B0604020202020204" pitchFamily="34" charset="0"/>
              <a:buChar char="•"/>
            </a:pPr>
            <a:r>
              <a:rPr lang="en-US" sz="1600" dirty="0">
                <a:solidFill>
                  <a:schemeClr val="tx1"/>
                </a:solidFill>
              </a:rPr>
              <a:t>Agronomy</a:t>
            </a:r>
          </a:p>
          <a:p>
            <a:pPr marL="342900" indent="-342900">
              <a:buFont typeface="Arial" panose="020B0604020202020204" pitchFamily="34" charset="0"/>
              <a:buChar char="•"/>
            </a:pPr>
            <a:r>
              <a:rPr lang="en-US" sz="1600" dirty="0">
                <a:solidFill>
                  <a:schemeClr val="tx1"/>
                </a:solidFill>
              </a:rPr>
              <a:t>Animal Science</a:t>
            </a:r>
          </a:p>
          <a:p>
            <a:pPr marL="342900" indent="-342900">
              <a:buFont typeface="Arial" panose="020B0604020202020204" pitchFamily="34" charset="0"/>
              <a:buChar char="•"/>
            </a:pPr>
            <a:r>
              <a:rPr lang="en-US" sz="1600" dirty="0">
                <a:solidFill>
                  <a:schemeClr val="tx1"/>
                </a:solidFill>
              </a:rPr>
              <a:t>Biochemistry  Biophysics and Molecular Biology: </a:t>
            </a:r>
            <a:r>
              <a:rPr lang="en-US" sz="1600" dirty="0">
                <a:solidFill>
                  <a:schemeClr val="tx1"/>
                </a:solidFill>
                <a:hlinkClick r:id="rId3"/>
              </a:rPr>
              <a:t>swn@iastate.edu</a:t>
            </a:r>
            <a:endParaRPr lang="en-US" sz="1600" dirty="0">
              <a:solidFill>
                <a:schemeClr val="tx1"/>
              </a:solidFill>
            </a:endParaRPr>
          </a:p>
          <a:p>
            <a:pPr marL="342900" indent="-342900">
              <a:buFont typeface="Arial" panose="020B0604020202020204" pitchFamily="34" charset="0"/>
              <a:buChar char="•"/>
            </a:pPr>
            <a:r>
              <a:rPr lang="en-US" sz="1600" dirty="0">
                <a:solidFill>
                  <a:schemeClr val="tx1"/>
                </a:solidFill>
              </a:rPr>
              <a:t>Biomedical Sciences: </a:t>
            </a:r>
            <a:r>
              <a:rPr lang="en-US" sz="1600" dirty="0">
                <a:solidFill>
                  <a:schemeClr val="accent1">
                    <a:lumMod val="50000"/>
                  </a:schemeClr>
                </a:solidFill>
                <a:hlinkClick r:id="rId4">
                  <a:extLst>
                    <a:ext uri="{A12FA001-AC4F-418D-AE19-62706E023703}">
                      <ahyp:hlinkClr xmlns:ahyp="http://schemas.microsoft.com/office/drawing/2018/hyperlinkcolor" val="tx"/>
                    </a:ext>
                  </a:extLst>
                </a:hlinkClick>
              </a:rPr>
              <a:t>sshatto@iastate.edu</a:t>
            </a:r>
            <a:r>
              <a:rPr lang="en-US" sz="1600" dirty="0">
                <a:solidFill>
                  <a:schemeClr val="accent1">
                    <a:lumMod val="50000"/>
                  </a:schemeClr>
                </a:solidFill>
              </a:rPr>
              <a:t> </a:t>
            </a:r>
          </a:p>
          <a:p>
            <a:pPr marL="342900" indent="-342900">
              <a:buFont typeface="Arial" panose="020B0604020202020204" pitchFamily="34" charset="0"/>
              <a:buChar char="•"/>
            </a:pPr>
            <a:r>
              <a:rPr lang="en-US" sz="1600" dirty="0">
                <a:solidFill>
                  <a:schemeClr val="tx1"/>
                </a:solidFill>
              </a:rPr>
              <a:t>Ecology Evolution and Organismal Biology: </a:t>
            </a:r>
            <a:r>
              <a:rPr lang="en-US" sz="1600" dirty="0">
                <a:solidFill>
                  <a:schemeClr val="tx1"/>
                </a:solidFill>
                <a:hlinkClick r:id="rId5"/>
              </a:rPr>
              <a:t>amytoth@iastate.edu</a:t>
            </a:r>
            <a:endParaRPr lang="en-US" sz="1600" dirty="0">
              <a:solidFill>
                <a:schemeClr val="tx1"/>
              </a:solidFill>
            </a:endParaRPr>
          </a:p>
          <a:p>
            <a:pPr marL="342900" indent="-342900">
              <a:buFont typeface="Arial" panose="020B0604020202020204" pitchFamily="34" charset="0"/>
              <a:buChar char="•"/>
            </a:pPr>
            <a:r>
              <a:rPr lang="en-US" sz="1600" dirty="0">
                <a:solidFill>
                  <a:schemeClr val="tx1"/>
                </a:solidFill>
              </a:rPr>
              <a:t>Entomology</a:t>
            </a:r>
          </a:p>
          <a:p>
            <a:pPr marL="342900" indent="-342900">
              <a:buFont typeface="Arial" panose="020B0604020202020204" pitchFamily="34" charset="0"/>
              <a:buChar char="•"/>
            </a:pPr>
            <a:r>
              <a:rPr lang="en-US" sz="1600" dirty="0">
                <a:solidFill>
                  <a:schemeClr val="tx1"/>
                </a:solidFill>
              </a:rPr>
              <a:t>Food Science and Human Nutrition: </a:t>
            </a:r>
            <a:r>
              <a:rPr lang="en-US" sz="1600" dirty="0">
                <a:solidFill>
                  <a:schemeClr val="tx1"/>
                </a:solidFill>
                <a:hlinkClick r:id="rId6"/>
              </a:rPr>
              <a:t>robynath@iastate.edu</a:t>
            </a:r>
            <a:endParaRPr lang="en-US" sz="1600" dirty="0">
              <a:solidFill>
                <a:schemeClr val="tx1"/>
              </a:solidFill>
            </a:endParaRPr>
          </a:p>
          <a:p>
            <a:pPr marL="342900" indent="-342900">
              <a:buFont typeface="Arial" panose="020B0604020202020204" pitchFamily="34" charset="0"/>
              <a:buChar char="•"/>
            </a:pPr>
            <a:r>
              <a:rPr lang="en-US" sz="1600" dirty="0">
                <a:solidFill>
                  <a:schemeClr val="tx1"/>
                </a:solidFill>
              </a:rPr>
              <a:t>Genetics Development and Cell Biology: </a:t>
            </a:r>
            <a:r>
              <a:rPr lang="en-US" sz="1600" dirty="0">
                <a:solidFill>
                  <a:schemeClr val="tx1"/>
                </a:solidFill>
                <a:hlinkClick r:id="rId7"/>
              </a:rPr>
              <a:t>mgupta@iastate.edu</a:t>
            </a:r>
            <a:r>
              <a:rPr lang="en-US" sz="1600" dirty="0">
                <a:solidFill>
                  <a:schemeClr val="tx1"/>
                </a:solidFill>
              </a:rPr>
              <a:t> </a:t>
            </a:r>
          </a:p>
          <a:p>
            <a:pPr marL="342900" indent="-342900">
              <a:buFont typeface="Arial" panose="020B0604020202020204" pitchFamily="34" charset="0"/>
              <a:buChar char="•"/>
            </a:pPr>
            <a:r>
              <a:rPr lang="en-US" sz="1600" dirty="0">
                <a:solidFill>
                  <a:schemeClr val="tx1"/>
                </a:solidFill>
              </a:rPr>
              <a:t>Horticulture</a:t>
            </a:r>
          </a:p>
          <a:p>
            <a:pPr marL="342900" indent="-342900">
              <a:buFont typeface="Arial" panose="020B0604020202020204" pitchFamily="34" charset="0"/>
              <a:buChar char="•"/>
            </a:pPr>
            <a:r>
              <a:rPr lang="en-US" sz="1600" dirty="0">
                <a:solidFill>
                  <a:schemeClr val="tx1"/>
                </a:solidFill>
              </a:rPr>
              <a:t>Natural Resource  Ecology and Management</a:t>
            </a:r>
          </a:p>
          <a:p>
            <a:pPr marL="342900" indent="-342900">
              <a:buFont typeface="Arial" panose="020B0604020202020204" pitchFamily="34" charset="0"/>
              <a:buChar char="•"/>
            </a:pPr>
            <a:r>
              <a:rPr lang="en-US" sz="1600" dirty="0">
                <a:solidFill>
                  <a:schemeClr val="tx1"/>
                </a:solidFill>
              </a:rPr>
              <a:t>Plant Pathology, Entomology, and Microbiology</a:t>
            </a:r>
          </a:p>
          <a:p>
            <a:pPr marL="342900" indent="-342900">
              <a:buFont typeface="Arial" panose="020B0604020202020204" pitchFamily="34" charset="0"/>
              <a:buChar char="•"/>
            </a:pPr>
            <a:r>
              <a:rPr lang="en-US" sz="1600" dirty="0">
                <a:solidFill>
                  <a:schemeClr val="tx1"/>
                </a:solidFill>
              </a:rPr>
              <a:t>Veterinary Clinical Science: </a:t>
            </a:r>
            <a:r>
              <a:rPr lang="en-US" sz="1600" dirty="0">
                <a:solidFill>
                  <a:schemeClr val="tx1"/>
                </a:solidFill>
                <a:hlinkClick r:id="rId8"/>
              </a:rPr>
              <a:t>ajergens@iastate.edu</a:t>
            </a:r>
            <a:endParaRPr lang="en-US" sz="1600" dirty="0">
              <a:solidFill>
                <a:schemeClr val="tx1"/>
              </a:solidFill>
            </a:endParaRPr>
          </a:p>
          <a:p>
            <a:pPr marL="342900" indent="-342900">
              <a:buFont typeface="Arial" panose="020B0604020202020204" pitchFamily="34" charset="0"/>
              <a:buChar char="•"/>
            </a:pPr>
            <a:r>
              <a:rPr lang="en-US" sz="1600" dirty="0">
                <a:solidFill>
                  <a:schemeClr val="tx1"/>
                </a:solidFill>
              </a:rPr>
              <a:t>Veterinary Diagnostic and Production Animal Medicine</a:t>
            </a:r>
          </a:p>
          <a:p>
            <a:pPr marL="342900" indent="-342900">
              <a:buFont typeface="Arial" panose="020B0604020202020204" pitchFamily="34" charset="0"/>
              <a:buChar char="•"/>
            </a:pPr>
            <a:r>
              <a:rPr lang="en-US" sz="1600" dirty="0">
                <a:solidFill>
                  <a:schemeClr val="tx1"/>
                </a:solidFill>
              </a:rPr>
              <a:t>Veterinary Microbiology &amp; Preventive Medicine: </a:t>
            </a:r>
            <a:r>
              <a:rPr lang="en-US" sz="1600" dirty="0">
                <a:solidFill>
                  <a:schemeClr val="tx1"/>
                </a:solidFill>
                <a:hlinkClick r:id="rId9"/>
              </a:rPr>
              <a:t>jlmcgill@iastate.edu</a:t>
            </a:r>
            <a:r>
              <a:rPr lang="en-US" sz="1600" dirty="0">
                <a:solidFill>
                  <a:schemeClr val="tx1"/>
                </a:solidFill>
              </a:rPr>
              <a:t> &amp; </a:t>
            </a:r>
            <a:r>
              <a:rPr lang="en-US" sz="1600" dirty="0">
                <a:solidFill>
                  <a:schemeClr val="tx1"/>
                </a:solidFill>
                <a:hlinkClick r:id="rId10"/>
              </a:rPr>
              <a:t>linhares@iastate.edu</a:t>
            </a:r>
            <a:r>
              <a:rPr lang="en-US" sz="1600" dirty="0">
                <a:solidFill>
                  <a:schemeClr val="tx1"/>
                </a:solidFill>
              </a:rPr>
              <a:t> </a:t>
            </a:r>
          </a:p>
          <a:p>
            <a:pPr>
              <a:buFont typeface="Arial" panose="020B0604020202020204" pitchFamily="34" charset="0"/>
              <a:buChar char="•"/>
            </a:pPr>
            <a:r>
              <a:rPr lang="en-US" sz="1600" dirty="0">
                <a:solidFill>
                  <a:schemeClr val="tx1"/>
                </a:solidFill>
              </a:rPr>
              <a:t>Veterinary Pathology: </a:t>
            </a:r>
            <a:r>
              <a:rPr lang="en-US" sz="1600" dirty="0">
                <a:solidFill>
                  <a:schemeClr val="tx1"/>
                </a:solidFill>
                <a:hlinkClick r:id="rId11"/>
              </a:rPr>
              <a:t>jdismith@iastate.edu</a:t>
            </a:r>
            <a:r>
              <a:rPr lang="en-US" sz="1600" dirty="0">
                <a:solidFill>
                  <a:schemeClr val="tx1"/>
                </a:solidFill>
              </a:rPr>
              <a:t> </a:t>
            </a:r>
          </a:p>
          <a:p>
            <a:pPr marL="342900" indent="-342900">
              <a:buFont typeface="Arial" panose="020B0604020202020204" pitchFamily="34" charset="0"/>
              <a:buChar char="•"/>
            </a:pPr>
            <a:endParaRPr lang="en-US" sz="1600" dirty="0">
              <a:solidFill>
                <a:schemeClr val="tx1"/>
              </a:solidFill>
            </a:endParaRPr>
          </a:p>
          <a:p>
            <a:endParaRPr lang="en-US" dirty="0"/>
          </a:p>
        </p:txBody>
      </p:sp>
      <p:sp>
        <p:nvSpPr>
          <p:cNvPr id="3" name="TextBox 2">
            <a:extLst>
              <a:ext uri="{FF2B5EF4-FFF2-40B4-BE49-F238E27FC236}">
                <a16:creationId xmlns:a16="http://schemas.microsoft.com/office/drawing/2014/main" id="{2B64EF46-CE47-210F-46F2-EF01B87B4512}"/>
              </a:ext>
            </a:extLst>
          </p:cNvPr>
          <p:cNvSpPr txBox="1"/>
          <p:nvPr/>
        </p:nvSpPr>
        <p:spPr>
          <a:xfrm>
            <a:off x="-35960" y="-62501"/>
            <a:ext cx="9256160" cy="646331"/>
          </a:xfrm>
          <a:prstGeom prst="rect">
            <a:avLst/>
          </a:prstGeom>
          <a:noFill/>
        </p:spPr>
        <p:txBody>
          <a:bodyPr wrap="square" rtlCol="0">
            <a:spAutoFit/>
          </a:bodyPr>
          <a:lstStyle/>
          <a:p>
            <a:r>
              <a:rPr lang="en-US" sz="1800" dirty="0">
                <a:latin typeface="+mn-lt"/>
              </a:rPr>
              <a:t>Include </a:t>
            </a:r>
            <a:r>
              <a:rPr lang="en-US" sz="1800" dirty="0">
                <a:latin typeface="+mn-lt"/>
                <a:hlinkClick r:id="rId12"/>
              </a:rPr>
              <a:t>htyler@iastate.edu</a:t>
            </a:r>
            <a:r>
              <a:rPr lang="en-US" sz="1800" dirty="0">
                <a:latin typeface="+mn-lt"/>
              </a:rPr>
              <a:t> and </a:t>
            </a:r>
            <a:r>
              <a:rPr lang="en-US" sz="1800" dirty="0">
                <a:latin typeface="+mn-lt"/>
                <a:hlinkClick r:id="rId13"/>
              </a:rPr>
              <a:t>sspeer@iastate.edu</a:t>
            </a:r>
            <a:r>
              <a:rPr lang="en-US" sz="1800" dirty="0">
                <a:latin typeface="+mn-lt"/>
              </a:rPr>
              <a:t> on all CALS comms. Include LAS Associate Dean of Graduate Education Leslie Hogben, </a:t>
            </a:r>
            <a:r>
              <a:rPr lang="en-US" sz="1800" dirty="0">
                <a:latin typeface="+mn-lt"/>
                <a:hlinkClick r:id="rId14"/>
              </a:rPr>
              <a:t>Hogben@iastate.edu</a:t>
            </a:r>
            <a:r>
              <a:rPr lang="en-US" sz="1800" dirty="0">
                <a:latin typeface="+mn-lt"/>
              </a:rPr>
              <a:t>, on all LAS program comms.</a:t>
            </a:r>
          </a:p>
        </p:txBody>
      </p:sp>
    </p:spTree>
    <p:extLst>
      <p:ext uri="{BB962C8B-B14F-4D97-AF65-F5344CB8AC3E}">
        <p14:creationId xmlns:p14="http://schemas.microsoft.com/office/powerpoint/2010/main" val="1443797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24FEB-5621-4308-B6DF-2BA3F60BF7BA}"/>
              </a:ext>
            </a:extLst>
          </p:cNvPr>
          <p:cNvSpPr>
            <a:spLocks noGrp="1"/>
          </p:cNvSpPr>
          <p:nvPr>
            <p:ph type="title"/>
          </p:nvPr>
        </p:nvSpPr>
        <p:spPr/>
        <p:txBody>
          <a:bodyPr/>
          <a:lstStyle/>
          <a:p>
            <a:r>
              <a:rPr lang="en-US" dirty="0"/>
              <a:t>Biological &amp; Agricultural Sciences Division Representatives</a:t>
            </a:r>
          </a:p>
        </p:txBody>
      </p:sp>
      <p:sp>
        <p:nvSpPr>
          <p:cNvPr id="4" name="Text Placeholder 3">
            <a:extLst>
              <a:ext uri="{FF2B5EF4-FFF2-40B4-BE49-F238E27FC236}">
                <a16:creationId xmlns:a16="http://schemas.microsoft.com/office/drawing/2014/main" id="{2C20F23D-CE4D-49F4-9A5B-00B9FB3DCCF8}"/>
              </a:ext>
            </a:extLst>
          </p:cNvPr>
          <p:cNvSpPr>
            <a:spLocks noGrp="1"/>
          </p:cNvSpPr>
          <p:nvPr>
            <p:ph type="body" sz="quarter" idx="10"/>
          </p:nvPr>
        </p:nvSpPr>
        <p:spPr/>
        <p:txBody>
          <a:bodyPr/>
          <a:lstStyle/>
          <a:p>
            <a:r>
              <a:rPr lang="en-US" dirty="0"/>
              <a:t>Graduate College</a:t>
            </a:r>
          </a:p>
        </p:txBody>
      </p:sp>
      <p:sp>
        <p:nvSpPr>
          <p:cNvPr id="11" name="Content Placeholder 10">
            <a:extLst>
              <a:ext uri="{FF2B5EF4-FFF2-40B4-BE49-F238E27FC236}">
                <a16:creationId xmlns:a16="http://schemas.microsoft.com/office/drawing/2014/main" id="{D1801D79-9F30-4FA4-B0F0-B699295C5F6F}"/>
              </a:ext>
            </a:extLst>
          </p:cNvPr>
          <p:cNvSpPr>
            <a:spLocks noGrp="1"/>
          </p:cNvSpPr>
          <p:nvPr>
            <p:ph idx="1"/>
          </p:nvPr>
        </p:nvSpPr>
        <p:spPr>
          <a:xfrm>
            <a:off x="762000" y="1905000"/>
            <a:ext cx="7620000" cy="4114800"/>
          </a:xfrm>
        </p:spPr>
        <p:txBody>
          <a:bodyPr/>
          <a:lstStyle/>
          <a:p>
            <a:r>
              <a:rPr lang="en-US" dirty="0">
                <a:solidFill>
                  <a:schemeClr val="tx1"/>
                </a:solidFill>
              </a:rPr>
              <a:t>Gretchen Mosher</a:t>
            </a:r>
          </a:p>
          <a:p>
            <a:r>
              <a:rPr lang="en-US" dirty="0">
                <a:solidFill>
                  <a:schemeClr val="tx1"/>
                </a:solidFill>
              </a:rPr>
              <a:t>Steven Lonergan</a:t>
            </a:r>
          </a:p>
          <a:p>
            <a:r>
              <a:rPr lang="en-US" dirty="0">
                <a:solidFill>
                  <a:schemeClr val="tx1"/>
                </a:solidFill>
              </a:rPr>
              <a:t>Donna Winham</a:t>
            </a:r>
          </a:p>
          <a:p>
            <a:r>
              <a:rPr lang="en-US" dirty="0" err="1">
                <a:solidFill>
                  <a:schemeClr val="tx1"/>
                </a:solidFill>
              </a:rPr>
              <a:t>Iddo</a:t>
            </a:r>
            <a:r>
              <a:rPr lang="en-US" dirty="0">
                <a:solidFill>
                  <a:schemeClr val="tx1"/>
                </a:solidFill>
              </a:rPr>
              <a:t> Friedberg</a:t>
            </a:r>
          </a:p>
          <a:p>
            <a:r>
              <a:rPr lang="en-US" dirty="0">
                <a:solidFill>
                  <a:schemeClr val="tx1"/>
                </a:solidFill>
              </a:rPr>
              <a:t>Ajay Nair</a:t>
            </a:r>
          </a:p>
          <a:p>
            <a:endParaRPr lang="en-US" dirty="0"/>
          </a:p>
        </p:txBody>
      </p:sp>
    </p:spTree>
    <p:extLst>
      <p:ext uri="{BB962C8B-B14F-4D97-AF65-F5344CB8AC3E}">
        <p14:creationId xmlns:p14="http://schemas.microsoft.com/office/powerpoint/2010/main" val="1673877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7FEFD-869D-49C7-A679-F28F78084463}"/>
              </a:ext>
            </a:extLst>
          </p:cNvPr>
          <p:cNvSpPr>
            <a:spLocks noGrp="1"/>
          </p:cNvSpPr>
          <p:nvPr>
            <p:ph type="title"/>
          </p:nvPr>
        </p:nvSpPr>
        <p:spPr>
          <a:xfrm>
            <a:off x="457200" y="667735"/>
            <a:ext cx="7772400" cy="1143000"/>
          </a:xfrm>
        </p:spPr>
        <p:txBody>
          <a:bodyPr/>
          <a:lstStyle/>
          <a:p>
            <a:r>
              <a:rPr lang="en-US" dirty="0"/>
              <a:t>Physical &amp; Mathematical Sciences and Engineering Division</a:t>
            </a:r>
          </a:p>
        </p:txBody>
      </p:sp>
      <p:sp>
        <p:nvSpPr>
          <p:cNvPr id="3" name="Content Placeholder 2">
            <a:extLst>
              <a:ext uri="{FF2B5EF4-FFF2-40B4-BE49-F238E27FC236}">
                <a16:creationId xmlns:a16="http://schemas.microsoft.com/office/drawing/2014/main" id="{3E17BC9E-3EFC-4DCD-B983-EB6B72867B27}"/>
              </a:ext>
            </a:extLst>
          </p:cNvPr>
          <p:cNvSpPr>
            <a:spLocks noGrp="1"/>
          </p:cNvSpPr>
          <p:nvPr>
            <p:ph idx="1"/>
          </p:nvPr>
        </p:nvSpPr>
        <p:spPr>
          <a:xfrm>
            <a:off x="762000" y="1905000"/>
            <a:ext cx="7620000" cy="4114800"/>
          </a:xfrm>
        </p:spPr>
        <p:txBody>
          <a:bodyPr/>
          <a:lstStyle/>
          <a:p>
            <a:r>
              <a:rPr lang="en-US" sz="1600" dirty="0">
                <a:solidFill>
                  <a:schemeClr val="tx1"/>
                </a:solidFill>
              </a:rPr>
              <a:t>Aerospace Engineering: </a:t>
            </a:r>
            <a:r>
              <a:rPr lang="en-US" sz="1600" dirty="0">
                <a:solidFill>
                  <a:schemeClr val="tx1"/>
                </a:solidFill>
                <a:hlinkClick r:id="rId2"/>
              </a:rPr>
              <a:t>aere-info@iastate.edu</a:t>
            </a:r>
            <a:r>
              <a:rPr lang="en-US" sz="1600" dirty="0">
                <a:solidFill>
                  <a:schemeClr val="tx1"/>
                </a:solidFill>
              </a:rPr>
              <a:t> </a:t>
            </a:r>
          </a:p>
          <a:p>
            <a:r>
              <a:rPr lang="en-US" sz="1600" dirty="0">
                <a:solidFill>
                  <a:schemeClr val="tx1"/>
                </a:solidFill>
              </a:rPr>
              <a:t>Agricultural and Biosystems Engineering: </a:t>
            </a:r>
            <a:r>
              <a:rPr lang="en-US" sz="1600" dirty="0">
                <a:solidFill>
                  <a:schemeClr val="tx1"/>
                </a:solidFill>
                <a:hlinkClick r:id="rId3"/>
              </a:rPr>
              <a:t>abe@iastate.edu</a:t>
            </a:r>
            <a:r>
              <a:rPr lang="en-US" sz="1600" dirty="0">
                <a:solidFill>
                  <a:schemeClr val="tx1"/>
                </a:solidFill>
              </a:rPr>
              <a:t> </a:t>
            </a:r>
          </a:p>
          <a:p>
            <a:r>
              <a:rPr lang="en-US" sz="1600" dirty="0">
                <a:solidFill>
                  <a:schemeClr val="tx1"/>
                </a:solidFill>
              </a:rPr>
              <a:t>Chemical and Biological Engineering: </a:t>
            </a:r>
            <a:r>
              <a:rPr lang="en-US" sz="1600" dirty="0">
                <a:solidFill>
                  <a:schemeClr val="tx1"/>
                </a:solidFill>
                <a:hlinkClick r:id="rId4"/>
              </a:rPr>
              <a:t>cbe@iastate.edu</a:t>
            </a:r>
            <a:r>
              <a:rPr lang="en-US" sz="1600" dirty="0">
                <a:solidFill>
                  <a:schemeClr val="tx1"/>
                </a:solidFill>
              </a:rPr>
              <a:t> </a:t>
            </a:r>
          </a:p>
          <a:p>
            <a:r>
              <a:rPr lang="en-US" sz="1600" dirty="0">
                <a:solidFill>
                  <a:schemeClr val="tx1"/>
                </a:solidFill>
              </a:rPr>
              <a:t>Chemistry: </a:t>
            </a:r>
            <a:r>
              <a:rPr lang="en-US" sz="1600" dirty="0">
                <a:solidFill>
                  <a:schemeClr val="tx1"/>
                </a:solidFill>
                <a:hlinkClick r:id="rId5"/>
              </a:rPr>
              <a:t>zhaoy@iastate.edu</a:t>
            </a:r>
            <a:r>
              <a:rPr lang="en-US" sz="1600" dirty="0">
                <a:solidFill>
                  <a:schemeClr val="tx1"/>
                </a:solidFill>
              </a:rPr>
              <a:t> </a:t>
            </a:r>
          </a:p>
          <a:p>
            <a:r>
              <a:rPr lang="en-US" sz="1600" dirty="0">
                <a:solidFill>
                  <a:schemeClr val="tx1"/>
                </a:solidFill>
              </a:rPr>
              <a:t>Civil Construction and Environmental Engineering: </a:t>
            </a:r>
            <a:r>
              <a:rPr lang="en-US" sz="1600" dirty="0">
                <a:solidFill>
                  <a:schemeClr val="tx1"/>
                </a:solidFill>
                <a:hlinkClick r:id="rId6"/>
              </a:rPr>
              <a:t>cceeweb@iastate.edu</a:t>
            </a:r>
            <a:r>
              <a:rPr lang="en-US" sz="1600" dirty="0">
                <a:solidFill>
                  <a:schemeClr val="tx1"/>
                </a:solidFill>
              </a:rPr>
              <a:t> </a:t>
            </a:r>
          </a:p>
          <a:p>
            <a:r>
              <a:rPr lang="en-US" sz="1600" dirty="0">
                <a:solidFill>
                  <a:schemeClr val="tx1"/>
                </a:solidFill>
              </a:rPr>
              <a:t>Computer Science: </a:t>
            </a:r>
            <a:r>
              <a:rPr lang="en-US" sz="1600" dirty="0">
                <a:solidFill>
                  <a:schemeClr val="tx1"/>
                </a:solidFill>
                <a:hlinkClick r:id="rId7"/>
              </a:rPr>
              <a:t>pavan@iastate.edu</a:t>
            </a:r>
            <a:r>
              <a:rPr lang="en-US" sz="1600" dirty="0">
                <a:solidFill>
                  <a:schemeClr val="tx1"/>
                </a:solidFill>
              </a:rPr>
              <a:t> </a:t>
            </a:r>
          </a:p>
          <a:p>
            <a:r>
              <a:rPr lang="en-US" sz="1600" dirty="0">
                <a:solidFill>
                  <a:schemeClr val="tx1"/>
                </a:solidFill>
              </a:rPr>
              <a:t>Electrical and Computer Engineering: </a:t>
            </a:r>
            <a:r>
              <a:rPr lang="en-US" sz="1600" dirty="0">
                <a:solidFill>
                  <a:schemeClr val="tx1"/>
                </a:solidFill>
                <a:hlinkClick r:id="rId8"/>
              </a:rPr>
              <a:t>ecpe_doge@iastate.edu</a:t>
            </a:r>
            <a:r>
              <a:rPr lang="en-US" sz="1600" dirty="0">
                <a:solidFill>
                  <a:schemeClr val="tx1"/>
                </a:solidFill>
              </a:rPr>
              <a:t> </a:t>
            </a:r>
          </a:p>
          <a:p>
            <a:r>
              <a:rPr lang="en-US" sz="1600" dirty="0">
                <a:solidFill>
                  <a:schemeClr val="tx1"/>
                </a:solidFill>
              </a:rPr>
              <a:t>Geological and Atmospheric Sciences: </a:t>
            </a:r>
            <a:r>
              <a:rPr lang="en-US" sz="1600" dirty="0">
                <a:solidFill>
                  <a:schemeClr val="tx1"/>
                </a:solidFill>
                <a:hlinkClick r:id="rId9"/>
              </a:rPr>
              <a:t>wuxq@iastate.edu</a:t>
            </a:r>
            <a:r>
              <a:rPr lang="en-US" sz="1600" dirty="0">
                <a:solidFill>
                  <a:schemeClr val="tx1"/>
                </a:solidFill>
              </a:rPr>
              <a:t> </a:t>
            </a:r>
          </a:p>
          <a:p>
            <a:r>
              <a:rPr lang="en-US" sz="1600" dirty="0">
                <a:solidFill>
                  <a:schemeClr val="tx1"/>
                </a:solidFill>
              </a:rPr>
              <a:t>Industrial and Manufacturing Systems Engineering: </a:t>
            </a:r>
            <a:r>
              <a:rPr lang="en-US" sz="1600" dirty="0">
                <a:solidFill>
                  <a:schemeClr val="tx1"/>
                </a:solidFill>
                <a:hlinkClick r:id="rId10"/>
              </a:rPr>
              <a:t>imse@iastate.edu</a:t>
            </a:r>
            <a:r>
              <a:rPr lang="en-US" sz="1600" dirty="0">
                <a:solidFill>
                  <a:schemeClr val="tx1"/>
                </a:solidFill>
              </a:rPr>
              <a:t> </a:t>
            </a:r>
          </a:p>
          <a:p>
            <a:r>
              <a:rPr lang="en-US" sz="1600" dirty="0">
                <a:solidFill>
                  <a:schemeClr val="tx1"/>
                </a:solidFill>
              </a:rPr>
              <a:t>Materials Science and Engineering: </a:t>
            </a:r>
            <a:r>
              <a:rPr lang="en-US" sz="1600" dirty="0">
                <a:solidFill>
                  <a:schemeClr val="tx1"/>
                </a:solidFill>
                <a:hlinkClick r:id="rId11"/>
              </a:rPr>
              <a:t>mse@iastate.edu</a:t>
            </a:r>
            <a:r>
              <a:rPr lang="en-US" sz="1600" dirty="0">
                <a:solidFill>
                  <a:schemeClr val="tx1"/>
                </a:solidFill>
              </a:rPr>
              <a:t> </a:t>
            </a:r>
          </a:p>
          <a:p>
            <a:r>
              <a:rPr lang="en-US" sz="1600" dirty="0">
                <a:solidFill>
                  <a:schemeClr val="tx1"/>
                </a:solidFill>
              </a:rPr>
              <a:t>Mathematics: </a:t>
            </a:r>
            <a:r>
              <a:rPr lang="en-US" sz="1600" dirty="0">
                <a:solidFill>
                  <a:schemeClr val="tx1"/>
                </a:solidFill>
                <a:hlinkClick r:id="rId12"/>
              </a:rPr>
              <a:t>rossmani@iastate.edu</a:t>
            </a:r>
            <a:r>
              <a:rPr lang="en-US" sz="1600" dirty="0">
                <a:solidFill>
                  <a:schemeClr val="tx1"/>
                </a:solidFill>
              </a:rPr>
              <a:t> </a:t>
            </a:r>
          </a:p>
          <a:p>
            <a:r>
              <a:rPr lang="en-US" sz="1600" dirty="0">
                <a:solidFill>
                  <a:schemeClr val="tx1"/>
                </a:solidFill>
              </a:rPr>
              <a:t>Mechanical Engineering: </a:t>
            </a:r>
            <a:r>
              <a:rPr lang="en-US" sz="1600" dirty="0">
                <a:solidFill>
                  <a:schemeClr val="tx1"/>
                </a:solidFill>
                <a:hlinkClick r:id="rId13"/>
              </a:rPr>
              <a:t>isume@iastate.edu</a:t>
            </a:r>
            <a:r>
              <a:rPr lang="en-US" sz="1600" dirty="0">
                <a:solidFill>
                  <a:schemeClr val="tx1"/>
                </a:solidFill>
              </a:rPr>
              <a:t> </a:t>
            </a:r>
          </a:p>
          <a:p>
            <a:r>
              <a:rPr lang="en-US" sz="1600" dirty="0">
                <a:solidFill>
                  <a:schemeClr val="tx1"/>
                </a:solidFill>
              </a:rPr>
              <a:t>Physics and Astronomy: </a:t>
            </a:r>
            <a:r>
              <a:rPr lang="en-US" sz="1600" dirty="0">
                <a:solidFill>
                  <a:schemeClr val="tx1"/>
                </a:solidFill>
                <a:hlinkClick r:id="rId14"/>
              </a:rPr>
              <a:t>kerton@iastate.edu</a:t>
            </a:r>
            <a:r>
              <a:rPr lang="en-US" sz="1600" dirty="0">
                <a:solidFill>
                  <a:schemeClr val="tx1"/>
                </a:solidFill>
              </a:rPr>
              <a:t> </a:t>
            </a:r>
          </a:p>
          <a:p>
            <a:r>
              <a:rPr lang="en-US" sz="1600" dirty="0">
                <a:solidFill>
                  <a:schemeClr val="tx1"/>
                </a:solidFill>
              </a:rPr>
              <a:t>Statistics: </a:t>
            </a:r>
            <a:r>
              <a:rPr lang="en-US" sz="1600" dirty="0">
                <a:solidFill>
                  <a:schemeClr val="tx1"/>
                </a:solidFill>
                <a:hlinkClick r:id="rId15"/>
              </a:rPr>
              <a:t>mskaiser@iastate.edu</a:t>
            </a:r>
            <a:r>
              <a:rPr lang="en-US" sz="1600" dirty="0">
                <a:solidFill>
                  <a:schemeClr val="tx1"/>
                </a:solidFill>
              </a:rPr>
              <a:t> </a:t>
            </a:r>
          </a:p>
          <a:p>
            <a:endParaRPr lang="en-US" dirty="0"/>
          </a:p>
        </p:txBody>
      </p:sp>
      <p:sp>
        <p:nvSpPr>
          <p:cNvPr id="4" name="Text Placeholder 3">
            <a:extLst>
              <a:ext uri="{FF2B5EF4-FFF2-40B4-BE49-F238E27FC236}">
                <a16:creationId xmlns:a16="http://schemas.microsoft.com/office/drawing/2014/main" id="{ACC92CA3-CD3A-4D35-B778-ECB65665C20D}"/>
              </a:ext>
            </a:extLst>
          </p:cNvPr>
          <p:cNvSpPr>
            <a:spLocks noGrp="1"/>
          </p:cNvSpPr>
          <p:nvPr>
            <p:ph type="body" sz="quarter" idx="10"/>
          </p:nvPr>
        </p:nvSpPr>
        <p:spPr/>
        <p:txBody>
          <a:bodyPr/>
          <a:lstStyle/>
          <a:p>
            <a:r>
              <a:rPr lang="en-US" dirty="0"/>
              <a:t>Graduate College</a:t>
            </a:r>
          </a:p>
        </p:txBody>
      </p:sp>
      <p:sp>
        <p:nvSpPr>
          <p:cNvPr id="5" name="TextBox 4">
            <a:extLst>
              <a:ext uri="{FF2B5EF4-FFF2-40B4-BE49-F238E27FC236}">
                <a16:creationId xmlns:a16="http://schemas.microsoft.com/office/drawing/2014/main" id="{9101BBDA-8AF9-F0DB-4CC7-7A9F107DE787}"/>
              </a:ext>
            </a:extLst>
          </p:cNvPr>
          <p:cNvSpPr txBox="1"/>
          <p:nvPr/>
        </p:nvSpPr>
        <p:spPr>
          <a:xfrm>
            <a:off x="-5137" y="0"/>
            <a:ext cx="8464818" cy="646331"/>
          </a:xfrm>
          <a:prstGeom prst="rect">
            <a:avLst/>
          </a:prstGeom>
          <a:noFill/>
        </p:spPr>
        <p:txBody>
          <a:bodyPr wrap="none" rtlCol="0">
            <a:spAutoFit/>
          </a:bodyPr>
          <a:lstStyle/>
          <a:p>
            <a:r>
              <a:rPr lang="en-US" sz="1800" dirty="0">
                <a:latin typeface="+mn-lt"/>
              </a:rPr>
              <a:t>Include LAS Associate Dean of Graduate Education Leslie Hogben, </a:t>
            </a:r>
            <a:r>
              <a:rPr lang="en-US" sz="1800" dirty="0">
                <a:latin typeface="+mn-lt"/>
                <a:hlinkClick r:id="rId16"/>
              </a:rPr>
              <a:t>Hogben@iastate.edu</a:t>
            </a:r>
            <a:r>
              <a:rPr lang="en-US" sz="1800" dirty="0">
                <a:latin typeface="+mn-lt"/>
              </a:rPr>
              <a:t>, </a:t>
            </a:r>
          </a:p>
          <a:p>
            <a:r>
              <a:rPr lang="en-US" sz="1800" dirty="0">
                <a:latin typeface="+mn-lt"/>
              </a:rPr>
              <a:t>on all LAS program comms.</a:t>
            </a:r>
            <a:endParaRPr lang="en-US" sz="1800" dirty="0"/>
          </a:p>
        </p:txBody>
      </p:sp>
    </p:spTree>
    <p:extLst>
      <p:ext uri="{BB962C8B-B14F-4D97-AF65-F5344CB8AC3E}">
        <p14:creationId xmlns:p14="http://schemas.microsoft.com/office/powerpoint/2010/main" val="3098317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7FEFD-869D-49C7-A679-F28F78084463}"/>
              </a:ext>
            </a:extLst>
          </p:cNvPr>
          <p:cNvSpPr>
            <a:spLocks noGrp="1"/>
          </p:cNvSpPr>
          <p:nvPr>
            <p:ph type="title"/>
          </p:nvPr>
        </p:nvSpPr>
        <p:spPr/>
        <p:txBody>
          <a:bodyPr/>
          <a:lstStyle/>
          <a:p>
            <a:r>
              <a:rPr lang="en-US" dirty="0"/>
              <a:t>Physical &amp; Mathematical Sciences and Engineering Division Representatives</a:t>
            </a:r>
          </a:p>
        </p:txBody>
      </p:sp>
      <p:sp>
        <p:nvSpPr>
          <p:cNvPr id="3" name="Content Placeholder 2">
            <a:extLst>
              <a:ext uri="{FF2B5EF4-FFF2-40B4-BE49-F238E27FC236}">
                <a16:creationId xmlns:a16="http://schemas.microsoft.com/office/drawing/2014/main" id="{3E17BC9E-3EFC-4DCD-B983-EB6B72867B27}"/>
              </a:ext>
            </a:extLst>
          </p:cNvPr>
          <p:cNvSpPr>
            <a:spLocks noGrp="1"/>
          </p:cNvSpPr>
          <p:nvPr>
            <p:ph idx="1"/>
          </p:nvPr>
        </p:nvSpPr>
        <p:spPr>
          <a:xfrm>
            <a:off x="762000" y="2238632"/>
            <a:ext cx="7620000" cy="4114800"/>
          </a:xfrm>
        </p:spPr>
        <p:txBody>
          <a:bodyPr/>
          <a:lstStyle/>
          <a:p>
            <a:r>
              <a:rPr lang="en-US" dirty="0">
                <a:solidFill>
                  <a:schemeClr val="tx1"/>
                </a:solidFill>
              </a:rPr>
              <a:t>Young-Jin Lee for </a:t>
            </a:r>
            <a:r>
              <a:rPr lang="en-US" dirty="0" err="1">
                <a:solidFill>
                  <a:schemeClr val="tx1"/>
                </a:solidFill>
              </a:rPr>
              <a:t>Petruta</a:t>
            </a:r>
            <a:r>
              <a:rPr lang="en-US" dirty="0">
                <a:solidFill>
                  <a:schemeClr val="tx1"/>
                </a:solidFill>
              </a:rPr>
              <a:t> </a:t>
            </a:r>
            <a:r>
              <a:rPr lang="en-US" dirty="0" err="1">
                <a:solidFill>
                  <a:schemeClr val="tx1"/>
                </a:solidFill>
              </a:rPr>
              <a:t>Caragea</a:t>
            </a:r>
            <a:endParaRPr lang="en-US" dirty="0">
              <a:solidFill>
                <a:schemeClr val="tx1"/>
              </a:solidFill>
            </a:endParaRPr>
          </a:p>
          <a:p>
            <a:r>
              <a:rPr lang="en-US" dirty="0" err="1">
                <a:solidFill>
                  <a:schemeClr val="tx1"/>
                </a:solidFill>
              </a:rPr>
              <a:t>Degang</a:t>
            </a:r>
            <a:r>
              <a:rPr lang="en-US" dirty="0">
                <a:solidFill>
                  <a:schemeClr val="tx1"/>
                </a:solidFill>
              </a:rPr>
              <a:t> Chen</a:t>
            </a:r>
          </a:p>
          <a:p>
            <a:r>
              <a:rPr lang="en-US" dirty="0">
                <a:solidFill>
                  <a:schemeClr val="tx1"/>
                </a:solidFill>
              </a:rPr>
              <a:t>Sung Yell Song for Jin Tian</a:t>
            </a:r>
          </a:p>
          <a:p>
            <a:r>
              <a:rPr lang="en-US" dirty="0">
                <a:solidFill>
                  <a:schemeClr val="tx1"/>
                </a:solidFill>
              </a:rPr>
              <a:t>Pranav Shrotriya for Amanda Weinstein</a:t>
            </a:r>
          </a:p>
        </p:txBody>
      </p:sp>
      <p:sp>
        <p:nvSpPr>
          <p:cNvPr id="4" name="Text Placeholder 3">
            <a:extLst>
              <a:ext uri="{FF2B5EF4-FFF2-40B4-BE49-F238E27FC236}">
                <a16:creationId xmlns:a16="http://schemas.microsoft.com/office/drawing/2014/main" id="{ACC92CA3-CD3A-4D35-B778-ECB65665C20D}"/>
              </a:ext>
            </a:extLst>
          </p:cNvPr>
          <p:cNvSpPr>
            <a:spLocks noGrp="1"/>
          </p:cNvSpPr>
          <p:nvPr>
            <p:ph type="body" sz="quarter" idx="10"/>
          </p:nvPr>
        </p:nvSpPr>
        <p:spPr/>
        <p:txBody>
          <a:bodyPr/>
          <a:lstStyle/>
          <a:p>
            <a:r>
              <a:rPr lang="en-US" dirty="0"/>
              <a:t>Graduate College</a:t>
            </a:r>
          </a:p>
        </p:txBody>
      </p:sp>
    </p:spTree>
    <p:extLst>
      <p:ext uri="{BB962C8B-B14F-4D97-AF65-F5344CB8AC3E}">
        <p14:creationId xmlns:p14="http://schemas.microsoft.com/office/powerpoint/2010/main" val="331398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05C88-C211-48FE-A883-79CA904BA253}"/>
              </a:ext>
            </a:extLst>
          </p:cNvPr>
          <p:cNvSpPr>
            <a:spLocks noGrp="1"/>
          </p:cNvSpPr>
          <p:nvPr>
            <p:ph type="title"/>
          </p:nvPr>
        </p:nvSpPr>
        <p:spPr/>
        <p:txBody>
          <a:bodyPr/>
          <a:lstStyle/>
          <a:p>
            <a:r>
              <a:rPr lang="en-US"/>
              <a:t>Arts and Humanities Division</a:t>
            </a:r>
            <a:endParaRPr lang="en-US" dirty="0"/>
          </a:p>
        </p:txBody>
      </p:sp>
      <p:sp>
        <p:nvSpPr>
          <p:cNvPr id="3" name="Content Placeholder 2">
            <a:extLst>
              <a:ext uri="{FF2B5EF4-FFF2-40B4-BE49-F238E27FC236}">
                <a16:creationId xmlns:a16="http://schemas.microsoft.com/office/drawing/2014/main" id="{CDB6F2FC-26D2-4362-917B-EF7DE9D36ACA}"/>
              </a:ext>
            </a:extLst>
          </p:cNvPr>
          <p:cNvSpPr>
            <a:spLocks noGrp="1"/>
          </p:cNvSpPr>
          <p:nvPr>
            <p:ph idx="1"/>
          </p:nvPr>
        </p:nvSpPr>
        <p:spPr>
          <a:xfrm>
            <a:off x="838200" y="1295400"/>
            <a:ext cx="7620000" cy="4114800"/>
          </a:xfrm>
        </p:spPr>
        <p:txBody>
          <a:bodyPr/>
          <a:lstStyle/>
          <a:p>
            <a:r>
              <a:rPr lang="en-US" sz="1600" dirty="0">
                <a:solidFill>
                  <a:schemeClr val="tx1"/>
                </a:solidFill>
              </a:rPr>
              <a:t>Anthropology: </a:t>
            </a:r>
            <a:r>
              <a:rPr lang="en-US" sz="1600" dirty="0">
                <a:solidFill>
                  <a:schemeClr val="tx1"/>
                </a:solidFill>
                <a:hlinkClick r:id="rId2"/>
              </a:rPr>
              <a:t>viatori@iastate.edu</a:t>
            </a:r>
            <a:r>
              <a:rPr lang="en-US" sz="1600" dirty="0">
                <a:solidFill>
                  <a:schemeClr val="tx1"/>
                </a:solidFill>
              </a:rPr>
              <a:t> </a:t>
            </a:r>
          </a:p>
          <a:p>
            <a:r>
              <a:rPr lang="en-US" sz="1600" dirty="0">
                <a:solidFill>
                  <a:schemeClr val="tx1"/>
                </a:solidFill>
              </a:rPr>
              <a:t>Architecture: </a:t>
            </a:r>
            <a:r>
              <a:rPr lang="en-US" sz="1600" dirty="0">
                <a:solidFill>
                  <a:schemeClr val="tx1"/>
                </a:solidFill>
                <a:hlinkClick r:id="rId3"/>
              </a:rPr>
              <a:t>dcs1@iastate.edu</a:t>
            </a:r>
            <a:r>
              <a:rPr lang="en-US" sz="1600" dirty="0">
                <a:solidFill>
                  <a:schemeClr val="tx1"/>
                </a:solidFill>
              </a:rPr>
              <a:t> </a:t>
            </a:r>
          </a:p>
          <a:p>
            <a:r>
              <a:rPr lang="en-US" sz="1600" dirty="0">
                <a:solidFill>
                  <a:schemeClr val="tx1"/>
                </a:solidFill>
              </a:rPr>
              <a:t>Art and Visual Culture: </a:t>
            </a:r>
            <a:r>
              <a:rPr lang="en-US" sz="1600" dirty="0">
                <a:solidFill>
                  <a:schemeClr val="tx1"/>
                </a:solidFill>
                <a:hlinkClick r:id="rId4"/>
              </a:rPr>
              <a:t>emorgan@iastate.edu</a:t>
            </a:r>
            <a:r>
              <a:rPr lang="en-US" sz="1600" dirty="0">
                <a:solidFill>
                  <a:schemeClr val="tx1"/>
                </a:solidFill>
              </a:rPr>
              <a:t> </a:t>
            </a:r>
          </a:p>
          <a:p>
            <a:r>
              <a:rPr lang="en-US" sz="1600" dirty="0">
                <a:solidFill>
                  <a:schemeClr val="tx1"/>
                </a:solidFill>
              </a:rPr>
              <a:t>Community and Regional Planning: </a:t>
            </a:r>
            <a:r>
              <a:rPr lang="en-US" sz="1600" dirty="0">
                <a:solidFill>
                  <a:schemeClr val="tx1"/>
                </a:solidFill>
                <a:hlinkClick r:id="rId5"/>
              </a:rPr>
              <a:t>bdas@iastate.edu</a:t>
            </a:r>
            <a:r>
              <a:rPr lang="en-US" sz="1600" dirty="0">
                <a:solidFill>
                  <a:schemeClr val="tx1"/>
                </a:solidFill>
              </a:rPr>
              <a:t> </a:t>
            </a:r>
          </a:p>
          <a:p>
            <a:r>
              <a:rPr lang="en-US" sz="1600" dirty="0">
                <a:solidFill>
                  <a:schemeClr val="tx1"/>
                </a:solidFill>
              </a:rPr>
              <a:t>English: </a:t>
            </a:r>
            <a:r>
              <a:rPr lang="en-US" sz="1600" dirty="0">
                <a:solidFill>
                  <a:schemeClr val="tx1"/>
                </a:solidFill>
                <a:hlinkClick r:id="rId6"/>
              </a:rPr>
              <a:t>begray@iastate.edu</a:t>
            </a:r>
            <a:r>
              <a:rPr lang="en-US" sz="1600" dirty="0">
                <a:solidFill>
                  <a:schemeClr val="tx1"/>
                </a:solidFill>
              </a:rPr>
              <a:t> </a:t>
            </a:r>
          </a:p>
          <a:p>
            <a:r>
              <a:rPr lang="en-US" sz="1600" dirty="0">
                <a:solidFill>
                  <a:schemeClr val="tx1"/>
                </a:solidFill>
              </a:rPr>
              <a:t>Graphic Design: </a:t>
            </a:r>
            <a:r>
              <a:rPr lang="en-US" sz="1600" dirty="0">
                <a:solidFill>
                  <a:schemeClr val="tx1"/>
                </a:solidFill>
                <a:hlinkClick r:id="rId7"/>
              </a:rPr>
              <a:t>abr@iastate.edu</a:t>
            </a:r>
            <a:r>
              <a:rPr lang="en-US" sz="1600" dirty="0">
                <a:solidFill>
                  <a:schemeClr val="tx1"/>
                </a:solidFill>
              </a:rPr>
              <a:t> </a:t>
            </a:r>
          </a:p>
          <a:p>
            <a:r>
              <a:rPr lang="en-US" sz="1600" dirty="0">
                <a:solidFill>
                  <a:schemeClr val="tx1"/>
                </a:solidFill>
              </a:rPr>
              <a:t>History: </a:t>
            </a:r>
            <a:r>
              <a:rPr lang="en-US" sz="1600" dirty="0">
                <a:solidFill>
                  <a:schemeClr val="tx1"/>
                </a:solidFill>
                <a:hlinkClick r:id="rId8"/>
              </a:rPr>
              <a:t>khilliar@iastate.edu</a:t>
            </a:r>
            <a:r>
              <a:rPr lang="en-US" sz="1600" dirty="0">
                <a:solidFill>
                  <a:schemeClr val="tx1"/>
                </a:solidFill>
              </a:rPr>
              <a:t> </a:t>
            </a:r>
          </a:p>
          <a:p>
            <a:r>
              <a:rPr lang="en-US" sz="1600" dirty="0">
                <a:solidFill>
                  <a:schemeClr val="tx1"/>
                </a:solidFill>
              </a:rPr>
              <a:t>Industrial Design: </a:t>
            </a:r>
            <a:r>
              <a:rPr lang="en-US" sz="1600" dirty="0">
                <a:solidFill>
                  <a:schemeClr val="tx1"/>
                </a:solidFill>
                <a:hlinkClick r:id="rId9"/>
              </a:rPr>
              <a:t>ccardoso@iastate.edu</a:t>
            </a:r>
            <a:r>
              <a:rPr lang="en-US" sz="1600" dirty="0">
                <a:solidFill>
                  <a:schemeClr val="tx1"/>
                </a:solidFill>
              </a:rPr>
              <a:t> </a:t>
            </a:r>
          </a:p>
          <a:p>
            <a:r>
              <a:rPr lang="en-US" sz="1600" dirty="0">
                <a:solidFill>
                  <a:schemeClr val="tx1"/>
                </a:solidFill>
              </a:rPr>
              <a:t>Interior Design: </a:t>
            </a:r>
            <a:r>
              <a:rPr lang="en-US" sz="1600" dirty="0">
                <a:solidFill>
                  <a:schemeClr val="tx1"/>
                </a:solidFill>
                <a:hlinkClick r:id="rId10"/>
              </a:rPr>
              <a:t>dshihabi@iastate.edu</a:t>
            </a:r>
            <a:r>
              <a:rPr lang="en-US" sz="1600" dirty="0">
                <a:solidFill>
                  <a:schemeClr val="tx1"/>
                </a:solidFill>
              </a:rPr>
              <a:t> </a:t>
            </a:r>
          </a:p>
          <a:p>
            <a:r>
              <a:rPr lang="en-US" sz="1600" dirty="0">
                <a:solidFill>
                  <a:schemeClr val="tx1"/>
                </a:solidFill>
              </a:rPr>
              <a:t>Journalism and Mass Communication: </a:t>
            </a:r>
            <a:r>
              <a:rPr lang="en-US" sz="1600" dirty="0">
                <a:solidFill>
                  <a:schemeClr val="tx1"/>
                </a:solidFill>
                <a:hlinkClick r:id="rId11"/>
              </a:rPr>
              <a:t>kwinfrey@iastate.edu</a:t>
            </a:r>
            <a:r>
              <a:rPr lang="en-US" sz="1600" dirty="0">
                <a:solidFill>
                  <a:schemeClr val="tx1"/>
                </a:solidFill>
              </a:rPr>
              <a:t> </a:t>
            </a:r>
          </a:p>
          <a:p>
            <a:r>
              <a:rPr lang="en-US" sz="1600" dirty="0">
                <a:solidFill>
                  <a:schemeClr val="tx1"/>
                </a:solidFill>
              </a:rPr>
              <a:t>Landscape Architecture: </a:t>
            </a:r>
            <a:r>
              <a:rPr lang="en-US" sz="1600" dirty="0">
                <a:solidFill>
                  <a:schemeClr val="tx1"/>
                </a:solidFill>
                <a:hlinkClick r:id="rId12"/>
              </a:rPr>
              <a:t>hhohmann@iastate.edu</a:t>
            </a:r>
            <a:r>
              <a:rPr lang="en-US" sz="1600" dirty="0">
                <a:solidFill>
                  <a:schemeClr val="tx1"/>
                </a:solidFill>
              </a:rPr>
              <a:t> </a:t>
            </a:r>
          </a:p>
          <a:p>
            <a:r>
              <a:rPr lang="en-US" sz="1600" dirty="0">
                <a:solidFill>
                  <a:schemeClr val="tx1"/>
                </a:solidFill>
              </a:rPr>
              <a:t>Music &amp; Theatre</a:t>
            </a:r>
          </a:p>
          <a:p>
            <a:r>
              <a:rPr lang="en-US" sz="1600" dirty="0">
                <a:solidFill>
                  <a:schemeClr val="tx1"/>
                </a:solidFill>
              </a:rPr>
              <a:t>Philosophy &amp; Religious Studies</a:t>
            </a:r>
          </a:p>
          <a:p>
            <a:r>
              <a:rPr lang="en-US" sz="1600" dirty="0">
                <a:solidFill>
                  <a:schemeClr val="tx1"/>
                </a:solidFill>
              </a:rPr>
              <a:t>Sustainable Environments: </a:t>
            </a:r>
            <a:r>
              <a:rPr lang="en-US" sz="1600" dirty="0">
                <a:solidFill>
                  <a:schemeClr val="tx1"/>
                </a:solidFill>
                <a:hlinkClick r:id="rId13"/>
              </a:rPr>
              <a:t>seda@iastate.edu</a:t>
            </a:r>
            <a:r>
              <a:rPr lang="en-US" sz="1600" dirty="0">
                <a:solidFill>
                  <a:schemeClr val="tx1"/>
                </a:solidFill>
              </a:rPr>
              <a:t> </a:t>
            </a:r>
          </a:p>
          <a:p>
            <a:r>
              <a:rPr lang="en-US" sz="1600" dirty="0">
                <a:solidFill>
                  <a:schemeClr val="tx1"/>
                </a:solidFill>
              </a:rPr>
              <a:t>Urban Design: </a:t>
            </a:r>
            <a:r>
              <a:rPr lang="en-US" sz="1600" dirty="0">
                <a:solidFill>
                  <a:schemeClr val="tx1"/>
                </a:solidFill>
                <a:hlinkClick r:id="rId13"/>
              </a:rPr>
              <a:t>seda@iastate.edu</a:t>
            </a:r>
            <a:r>
              <a:rPr lang="en-US" sz="1600" dirty="0">
                <a:solidFill>
                  <a:schemeClr val="tx1"/>
                </a:solidFill>
              </a:rPr>
              <a:t> </a:t>
            </a:r>
          </a:p>
          <a:p>
            <a:r>
              <a:rPr lang="en-US" sz="1600" dirty="0">
                <a:solidFill>
                  <a:schemeClr val="tx1"/>
                </a:solidFill>
              </a:rPr>
              <a:t>World Languages and Cultures: </a:t>
            </a:r>
            <a:r>
              <a:rPr lang="en-US" sz="1600" dirty="0">
                <a:solidFill>
                  <a:schemeClr val="tx1"/>
                </a:solidFill>
                <a:hlinkClick r:id="rId2"/>
              </a:rPr>
              <a:t>viatori@iastate.edu</a:t>
            </a:r>
            <a:r>
              <a:rPr lang="en-US" sz="1600" dirty="0">
                <a:solidFill>
                  <a:schemeClr val="tx1"/>
                </a:solidFill>
              </a:rPr>
              <a:t> </a:t>
            </a:r>
          </a:p>
          <a:p>
            <a:endParaRPr lang="en-US" sz="1400" dirty="0">
              <a:solidFill>
                <a:schemeClr val="tx1"/>
              </a:solidFill>
            </a:endParaRPr>
          </a:p>
          <a:p>
            <a:endParaRPr lang="en-US" dirty="0"/>
          </a:p>
        </p:txBody>
      </p:sp>
      <p:sp>
        <p:nvSpPr>
          <p:cNvPr id="6" name="Text Placeholder 5">
            <a:extLst>
              <a:ext uri="{FF2B5EF4-FFF2-40B4-BE49-F238E27FC236}">
                <a16:creationId xmlns:a16="http://schemas.microsoft.com/office/drawing/2014/main" id="{F6AA40AB-F1DC-428A-B2C4-8D2ECC444FE3}"/>
              </a:ext>
            </a:extLst>
          </p:cNvPr>
          <p:cNvSpPr>
            <a:spLocks noGrp="1"/>
          </p:cNvSpPr>
          <p:nvPr>
            <p:ph type="body" sz="quarter" idx="10"/>
          </p:nvPr>
        </p:nvSpPr>
        <p:spPr/>
        <p:txBody>
          <a:bodyPr/>
          <a:lstStyle/>
          <a:p>
            <a:r>
              <a:rPr lang="en-US" dirty="0"/>
              <a:t>Graduate College</a:t>
            </a:r>
          </a:p>
        </p:txBody>
      </p:sp>
      <p:sp>
        <p:nvSpPr>
          <p:cNvPr id="4" name="TextBox 3">
            <a:extLst>
              <a:ext uri="{FF2B5EF4-FFF2-40B4-BE49-F238E27FC236}">
                <a16:creationId xmlns:a16="http://schemas.microsoft.com/office/drawing/2014/main" id="{21FCC684-4E1E-F078-7BFB-71A9A1FB6FD9}"/>
              </a:ext>
            </a:extLst>
          </p:cNvPr>
          <p:cNvSpPr txBox="1"/>
          <p:nvPr/>
        </p:nvSpPr>
        <p:spPr>
          <a:xfrm>
            <a:off x="0" y="0"/>
            <a:ext cx="8464818" cy="1015663"/>
          </a:xfrm>
          <a:prstGeom prst="rect">
            <a:avLst/>
          </a:prstGeom>
          <a:noFill/>
        </p:spPr>
        <p:txBody>
          <a:bodyPr wrap="none" rtlCol="0">
            <a:spAutoFit/>
          </a:bodyPr>
          <a:lstStyle/>
          <a:p>
            <a:r>
              <a:rPr lang="en-US" sz="1800" dirty="0">
                <a:latin typeface="+mn-lt"/>
              </a:rPr>
              <a:t>Include LAS Associate Dean of Graduate Education Leslie Hogben, </a:t>
            </a:r>
            <a:r>
              <a:rPr lang="en-US" sz="1800" dirty="0">
                <a:latin typeface="+mn-lt"/>
                <a:hlinkClick r:id="rId14"/>
              </a:rPr>
              <a:t>Hogben@iastate.edu</a:t>
            </a:r>
            <a:r>
              <a:rPr lang="en-US" sz="1800" dirty="0">
                <a:latin typeface="+mn-lt"/>
              </a:rPr>
              <a:t>, </a:t>
            </a:r>
          </a:p>
          <a:p>
            <a:r>
              <a:rPr lang="en-US" sz="1800" dirty="0">
                <a:latin typeface="+mn-lt"/>
              </a:rPr>
              <a:t>on all LAS program comms.</a:t>
            </a:r>
            <a:endParaRPr lang="en-US" sz="1800" dirty="0"/>
          </a:p>
          <a:p>
            <a:endParaRPr lang="en-US" dirty="0"/>
          </a:p>
        </p:txBody>
      </p:sp>
    </p:spTree>
    <p:extLst>
      <p:ext uri="{BB962C8B-B14F-4D97-AF65-F5344CB8AC3E}">
        <p14:creationId xmlns:p14="http://schemas.microsoft.com/office/powerpoint/2010/main" val="2292643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05C88-C211-48FE-A883-79CA904BA253}"/>
              </a:ext>
            </a:extLst>
          </p:cNvPr>
          <p:cNvSpPr>
            <a:spLocks noGrp="1"/>
          </p:cNvSpPr>
          <p:nvPr>
            <p:ph type="title"/>
          </p:nvPr>
        </p:nvSpPr>
        <p:spPr/>
        <p:txBody>
          <a:bodyPr/>
          <a:lstStyle/>
          <a:p>
            <a:r>
              <a:rPr lang="en-US" dirty="0"/>
              <a:t>Arts and Humanities Division</a:t>
            </a:r>
          </a:p>
        </p:txBody>
      </p:sp>
      <p:sp>
        <p:nvSpPr>
          <p:cNvPr id="3" name="Content Placeholder 2">
            <a:extLst>
              <a:ext uri="{FF2B5EF4-FFF2-40B4-BE49-F238E27FC236}">
                <a16:creationId xmlns:a16="http://schemas.microsoft.com/office/drawing/2014/main" id="{CDB6F2FC-26D2-4362-917B-EF7DE9D36ACA}"/>
              </a:ext>
            </a:extLst>
          </p:cNvPr>
          <p:cNvSpPr>
            <a:spLocks noGrp="1"/>
          </p:cNvSpPr>
          <p:nvPr>
            <p:ph idx="1"/>
          </p:nvPr>
        </p:nvSpPr>
        <p:spPr>
          <a:xfrm>
            <a:off x="762000" y="1981200"/>
            <a:ext cx="7620000" cy="4114800"/>
          </a:xfrm>
        </p:spPr>
        <p:txBody>
          <a:bodyPr/>
          <a:lstStyle/>
          <a:p>
            <a:pPr marL="0" indent="0">
              <a:buNone/>
            </a:pPr>
            <a:endParaRPr lang="en-US" sz="1400" dirty="0">
              <a:solidFill>
                <a:schemeClr val="tx1"/>
              </a:solidFill>
            </a:endParaRPr>
          </a:p>
          <a:p>
            <a:r>
              <a:rPr lang="en-US" dirty="0">
                <a:solidFill>
                  <a:schemeClr val="tx1"/>
                </a:solidFill>
              </a:rPr>
              <a:t>Monica Haddad (Chair)</a:t>
            </a:r>
          </a:p>
          <a:p>
            <a:r>
              <a:rPr lang="en-US" dirty="0">
                <a:solidFill>
                  <a:schemeClr val="tx1"/>
                </a:solidFill>
              </a:rPr>
              <a:t>Emily Morgan</a:t>
            </a:r>
          </a:p>
          <a:p>
            <a:r>
              <a:rPr lang="en-US" dirty="0">
                <a:solidFill>
                  <a:schemeClr val="tx1"/>
                </a:solidFill>
              </a:rPr>
              <a:t>Michael Bailey</a:t>
            </a:r>
          </a:p>
          <a:p>
            <a:endParaRPr lang="en-US" dirty="0"/>
          </a:p>
        </p:txBody>
      </p:sp>
      <p:sp>
        <p:nvSpPr>
          <p:cNvPr id="6" name="Text Placeholder 5">
            <a:extLst>
              <a:ext uri="{FF2B5EF4-FFF2-40B4-BE49-F238E27FC236}">
                <a16:creationId xmlns:a16="http://schemas.microsoft.com/office/drawing/2014/main" id="{F6AA40AB-F1DC-428A-B2C4-8D2ECC444FE3}"/>
              </a:ext>
            </a:extLst>
          </p:cNvPr>
          <p:cNvSpPr>
            <a:spLocks noGrp="1"/>
          </p:cNvSpPr>
          <p:nvPr>
            <p:ph type="body" sz="quarter" idx="10"/>
          </p:nvPr>
        </p:nvSpPr>
        <p:spPr/>
        <p:txBody>
          <a:bodyPr/>
          <a:lstStyle/>
          <a:p>
            <a:r>
              <a:rPr lang="en-US" dirty="0"/>
              <a:t>Graduate College</a:t>
            </a:r>
          </a:p>
        </p:txBody>
      </p:sp>
    </p:spTree>
    <p:extLst>
      <p:ext uri="{BB962C8B-B14F-4D97-AF65-F5344CB8AC3E}">
        <p14:creationId xmlns:p14="http://schemas.microsoft.com/office/powerpoint/2010/main" val="2114973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9C3C902-9473-485B-A2A4-55A0B26A2840}"/>
              </a:ext>
            </a:extLst>
          </p:cNvPr>
          <p:cNvSpPr>
            <a:spLocks noGrp="1"/>
          </p:cNvSpPr>
          <p:nvPr>
            <p:ph type="title"/>
          </p:nvPr>
        </p:nvSpPr>
        <p:spPr/>
        <p:txBody>
          <a:bodyPr/>
          <a:lstStyle/>
          <a:p>
            <a:r>
              <a:rPr lang="en-US" dirty="0"/>
              <a:t>Social Sciences and Education Division</a:t>
            </a:r>
          </a:p>
        </p:txBody>
      </p:sp>
      <p:sp>
        <p:nvSpPr>
          <p:cNvPr id="7" name="Content Placeholder 6">
            <a:extLst>
              <a:ext uri="{FF2B5EF4-FFF2-40B4-BE49-F238E27FC236}">
                <a16:creationId xmlns:a16="http://schemas.microsoft.com/office/drawing/2014/main" id="{74ABEF86-0B87-412C-87C2-1860601B0F33}"/>
              </a:ext>
            </a:extLst>
          </p:cNvPr>
          <p:cNvSpPr>
            <a:spLocks noGrp="1"/>
          </p:cNvSpPr>
          <p:nvPr>
            <p:ph idx="1"/>
          </p:nvPr>
        </p:nvSpPr>
        <p:spPr/>
        <p:txBody>
          <a:bodyPr/>
          <a:lstStyle/>
          <a:p>
            <a:r>
              <a:rPr lang="en-US" sz="1600" dirty="0">
                <a:solidFill>
                  <a:schemeClr val="tx1"/>
                </a:solidFill>
              </a:rPr>
              <a:t>Accounting: </a:t>
            </a:r>
            <a:r>
              <a:rPr lang="en-US" sz="1600" dirty="0">
                <a:solidFill>
                  <a:schemeClr val="tx1"/>
                </a:solidFill>
                <a:hlinkClick r:id="rId2"/>
              </a:rPr>
              <a:t>vsalotti@iastate.edu</a:t>
            </a:r>
            <a:r>
              <a:rPr lang="en-US" sz="1600" dirty="0">
                <a:solidFill>
                  <a:schemeClr val="tx1"/>
                </a:solidFill>
              </a:rPr>
              <a:t> </a:t>
            </a:r>
          </a:p>
          <a:p>
            <a:r>
              <a:rPr lang="en-US" sz="1600" dirty="0">
                <a:solidFill>
                  <a:schemeClr val="tx1"/>
                </a:solidFill>
              </a:rPr>
              <a:t>Agricultural Education and Studies: </a:t>
            </a:r>
            <a:r>
              <a:rPr lang="en-US" sz="1600" dirty="0">
                <a:solidFill>
                  <a:schemeClr val="tx1"/>
                </a:solidFill>
                <a:hlinkClick r:id="rId3"/>
              </a:rPr>
              <a:t>shadacek@iastate.edu</a:t>
            </a:r>
            <a:r>
              <a:rPr lang="en-US" sz="1600" dirty="0">
                <a:solidFill>
                  <a:schemeClr val="tx1"/>
                </a:solidFill>
              </a:rPr>
              <a:t> </a:t>
            </a:r>
          </a:p>
          <a:p>
            <a:r>
              <a:rPr lang="en-US" sz="1600" dirty="0">
                <a:solidFill>
                  <a:schemeClr val="tx1"/>
                </a:solidFill>
              </a:rPr>
              <a:t>Apparel  Events  and Hospitality Management: </a:t>
            </a:r>
            <a:r>
              <a:rPr lang="en-US" sz="1600" dirty="0">
                <a:solidFill>
                  <a:schemeClr val="tx1"/>
                </a:solidFill>
                <a:hlinkClick r:id="rId4"/>
              </a:rPr>
              <a:t>syerkey@iastate.edu</a:t>
            </a:r>
            <a:r>
              <a:rPr lang="en-US" sz="1600" dirty="0">
                <a:solidFill>
                  <a:schemeClr val="tx1"/>
                </a:solidFill>
              </a:rPr>
              <a:t> </a:t>
            </a:r>
          </a:p>
          <a:p>
            <a:r>
              <a:rPr lang="en-US" sz="1600" dirty="0">
                <a:solidFill>
                  <a:schemeClr val="tx1"/>
                </a:solidFill>
              </a:rPr>
              <a:t>Business Administration: </a:t>
            </a:r>
            <a:r>
              <a:rPr lang="en-US" sz="1600" dirty="0">
                <a:solidFill>
                  <a:schemeClr val="tx1"/>
                </a:solidFill>
                <a:hlinkClick r:id="rId2"/>
              </a:rPr>
              <a:t>vsalotti@iastate.edu</a:t>
            </a:r>
            <a:r>
              <a:rPr lang="en-US" sz="1600" dirty="0">
                <a:solidFill>
                  <a:schemeClr val="tx1"/>
                </a:solidFill>
              </a:rPr>
              <a:t> </a:t>
            </a:r>
          </a:p>
          <a:p>
            <a:r>
              <a:rPr lang="en-US" sz="1600" dirty="0">
                <a:solidFill>
                  <a:schemeClr val="tx1"/>
                </a:solidFill>
              </a:rPr>
              <a:t>Business Analytics: </a:t>
            </a:r>
            <a:r>
              <a:rPr lang="en-US" sz="1600" dirty="0">
                <a:solidFill>
                  <a:schemeClr val="tx1"/>
                </a:solidFill>
                <a:hlinkClick r:id="rId2"/>
              </a:rPr>
              <a:t>vsalotti@iastate.edu</a:t>
            </a:r>
            <a:r>
              <a:rPr lang="en-US" sz="1600" dirty="0">
                <a:solidFill>
                  <a:schemeClr val="tx1"/>
                </a:solidFill>
              </a:rPr>
              <a:t> </a:t>
            </a:r>
          </a:p>
          <a:p>
            <a:r>
              <a:rPr lang="en-US" sz="1600" dirty="0">
                <a:solidFill>
                  <a:schemeClr val="tx1"/>
                </a:solidFill>
              </a:rPr>
              <a:t>Economics: </a:t>
            </a:r>
            <a:r>
              <a:rPr lang="en-US" sz="1600" dirty="0">
                <a:solidFill>
                  <a:schemeClr val="tx1"/>
                </a:solidFill>
                <a:hlinkClick r:id="rId5"/>
              </a:rPr>
              <a:t>bkreider@iastate.edu</a:t>
            </a:r>
            <a:r>
              <a:rPr lang="en-US" sz="1600" dirty="0">
                <a:solidFill>
                  <a:schemeClr val="tx1"/>
                </a:solidFill>
              </a:rPr>
              <a:t> </a:t>
            </a:r>
          </a:p>
          <a:p>
            <a:r>
              <a:rPr lang="en-US" sz="1600" dirty="0">
                <a:solidFill>
                  <a:schemeClr val="tx1"/>
                </a:solidFill>
              </a:rPr>
              <a:t>Education: </a:t>
            </a:r>
            <a:r>
              <a:rPr lang="en-US" sz="1600" dirty="0">
                <a:solidFill>
                  <a:schemeClr val="tx1"/>
                </a:solidFill>
                <a:hlinkClick r:id="rId6"/>
              </a:rPr>
              <a:t>soegradsupport@iastate.edu</a:t>
            </a:r>
            <a:r>
              <a:rPr lang="en-US" sz="1600" dirty="0">
                <a:solidFill>
                  <a:schemeClr val="tx1"/>
                </a:solidFill>
              </a:rPr>
              <a:t> </a:t>
            </a:r>
          </a:p>
          <a:p>
            <a:r>
              <a:rPr lang="en-US" sz="1600" dirty="0">
                <a:solidFill>
                  <a:schemeClr val="tx1"/>
                </a:solidFill>
              </a:rPr>
              <a:t>Family and Consumer Sciences: </a:t>
            </a:r>
            <a:r>
              <a:rPr lang="en-US" sz="1600" dirty="0">
                <a:solidFill>
                  <a:schemeClr val="tx1"/>
                </a:solidFill>
                <a:hlinkClick r:id="rId7"/>
              </a:rPr>
              <a:t>kmott@iastate.edu</a:t>
            </a:r>
            <a:r>
              <a:rPr lang="en-US" sz="1600" dirty="0">
                <a:solidFill>
                  <a:schemeClr val="tx1"/>
                </a:solidFill>
              </a:rPr>
              <a:t> </a:t>
            </a:r>
          </a:p>
          <a:p>
            <a:r>
              <a:rPr lang="en-US" sz="1600" dirty="0">
                <a:solidFill>
                  <a:schemeClr val="tx1"/>
                </a:solidFill>
              </a:rPr>
              <a:t>Finance: </a:t>
            </a:r>
            <a:r>
              <a:rPr lang="en-US" sz="1600" dirty="0">
                <a:solidFill>
                  <a:schemeClr val="tx1"/>
                </a:solidFill>
                <a:hlinkClick r:id="rId2"/>
              </a:rPr>
              <a:t>vsalotti@iastate.edu</a:t>
            </a:r>
            <a:r>
              <a:rPr lang="en-US" sz="1600" dirty="0">
                <a:solidFill>
                  <a:schemeClr val="tx1"/>
                </a:solidFill>
              </a:rPr>
              <a:t> </a:t>
            </a:r>
          </a:p>
          <a:p>
            <a:r>
              <a:rPr lang="en-US" sz="1600" dirty="0">
                <a:solidFill>
                  <a:schemeClr val="tx1"/>
                </a:solidFill>
              </a:rPr>
              <a:t>Human Development and Family Studies: </a:t>
            </a:r>
            <a:r>
              <a:rPr lang="en-US" sz="1600" dirty="0">
                <a:solidFill>
                  <a:schemeClr val="tx1"/>
                </a:solidFill>
                <a:hlinkClick r:id="rId8"/>
              </a:rPr>
              <a:t>dhbarnes@iastate.edu</a:t>
            </a:r>
            <a:r>
              <a:rPr lang="en-US" sz="1600" dirty="0">
                <a:solidFill>
                  <a:schemeClr val="tx1"/>
                </a:solidFill>
              </a:rPr>
              <a:t> </a:t>
            </a:r>
          </a:p>
          <a:p>
            <a:r>
              <a:rPr lang="en-US" sz="1600" dirty="0">
                <a:solidFill>
                  <a:schemeClr val="tx1"/>
                </a:solidFill>
              </a:rPr>
              <a:t>Information Systems and Business Analytics: </a:t>
            </a:r>
            <a:r>
              <a:rPr lang="en-US" sz="1600" dirty="0">
                <a:solidFill>
                  <a:schemeClr val="tx1"/>
                </a:solidFill>
                <a:hlinkClick r:id="rId2"/>
              </a:rPr>
              <a:t>vsalotti@iastate.edu</a:t>
            </a:r>
            <a:r>
              <a:rPr lang="en-US" sz="1600" dirty="0">
                <a:solidFill>
                  <a:schemeClr val="tx1"/>
                </a:solidFill>
              </a:rPr>
              <a:t> </a:t>
            </a:r>
          </a:p>
          <a:p>
            <a:r>
              <a:rPr lang="en-US" sz="1600" dirty="0">
                <a:solidFill>
                  <a:schemeClr val="tx1"/>
                </a:solidFill>
              </a:rPr>
              <a:t>Kinesiology: </a:t>
            </a:r>
            <a:r>
              <a:rPr lang="en-US" sz="1600" dirty="0">
                <a:solidFill>
                  <a:schemeClr val="tx1"/>
                </a:solidFill>
                <a:hlinkClick r:id="rId9"/>
              </a:rPr>
              <a:t>gilette@iastate.edu</a:t>
            </a:r>
            <a:r>
              <a:rPr lang="en-US" sz="1600" dirty="0">
                <a:solidFill>
                  <a:schemeClr val="tx1"/>
                </a:solidFill>
              </a:rPr>
              <a:t> </a:t>
            </a:r>
          </a:p>
          <a:p>
            <a:r>
              <a:rPr lang="en-US" sz="1600" dirty="0">
                <a:solidFill>
                  <a:schemeClr val="tx1"/>
                </a:solidFill>
              </a:rPr>
              <a:t>Management and Entrepreneurship: </a:t>
            </a:r>
            <a:r>
              <a:rPr lang="en-US" sz="1600" dirty="0">
                <a:solidFill>
                  <a:schemeClr val="tx1"/>
                </a:solidFill>
                <a:hlinkClick r:id="rId2"/>
              </a:rPr>
              <a:t>vsalotti@iastate.edu</a:t>
            </a:r>
            <a:r>
              <a:rPr lang="en-US" sz="1600" dirty="0">
                <a:solidFill>
                  <a:schemeClr val="tx1"/>
                </a:solidFill>
              </a:rPr>
              <a:t> </a:t>
            </a:r>
          </a:p>
          <a:p>
            <a:r>
              <a:rPr lang="en-US" sz="1600" dirty="0">
                <a:solidFill>
                  <a:schemeClr val="tx1"/>
                </a:solidFill>
              </a:rPr>
              <a:t>Political Science: </a:t>
            </a:r>
            <a:r>
              <a:rPr lang="en-US" sz="1600" dirty="0">
                <a:solidFill>
                  <a:schemeClr val="tx1"/>
                </a:solidFill>
                <a:hlinkClick r:id="rId10"/>
              </a:rPr>
              <a:t>mshelley@iastate.edu</a:t>
            </a:r>
            <a:r>
              <a:rPr lang="en-US" sz="1600" dirty="0">
                <a:solidFill>
                  <a:schemeClr val="tx1"/>
                </a:solidFill>
              </a:rPr>
              <a:t> </a:t>
            </a:r>
          </a:p>
          <a:p>
            <a:r>
              <a:rPr lang="en-US" sz="1600" dirty="0">
                <a:solidFill>
                  <a:schemeClr val="tx1"/>
                </a:solidFill>
              </a:rPr>
              <a:t>Psychology: </a:t>
            </a:r>
            <a:r>
              <a:rPr lang="en-US" sz="1600" dirty="0">
                <a:solidFill>
                  <a:schemeClr val="tx1"/>
                </a:solidFill>
                <a:hlinkClick r:id="rId11"/>
              </a:rPr>
              <a:t>jonkelly@iastate.edu</a:t>
            </a:r>
            <a:r>
              <a:rPr lang="en-US" sz="1600" dirty="0">
                <a:solidFill>
                  <a:schemeClr val="tx1"/>
                </a:solidFill>
              </a:rPr>
              <a:t> </a:t>
            </a:r>
          </a:p>
          <a:p>
            <a:r>
              <a:rPr lang="en-US" sz="1600" dirty="0">
                <a:solidFill>
                  <a:schemeClr val="tx1"/>
                </a:solidFill>
              </a:rPr>
              <a:t>Sociology and Criminal Justice: </a:t>
            </a:r>
            <a:r>
              <a:rPr lang="en-US" sz="1600" dirty="0">
                <a:solidFill>
                  <a:schemeClr val="tx1"/>
                </a:solidFill>
                <a:hlinkClick r:id="rId12"/>
              </a:rPr>
              <a:t>burgason@iastate.edu</a:t>
            </a:r>
            <a:r>
              <a:rPr lang="en-US" sz="1600" dirty="0">
                <a:solidFill>
                  <a:schemeClr val="tx1"/>
                </a:solidFill>
              </a:rPr>
              <a:t> </a:t>
            </a:r>
          </a:p>
          <a:p>
            <a:r>
              <a:rPr lang="en-US" sz="1600" dirty="0">
                <a:solidFill>
                  <a:schemeClr val="tx1"/>
                </a:solidFill>
              </a:rPr>
              <a:t>Supply Chain Management: </a:t>
            </a:r>
            <a:r>
              <a:rPr lang="en-US" sz="1600" dirty="0">
                <a:solidFill>
                  <a:schemeClr val="tx1"/>
                </a:solidFill>
                <a:hlinkClick r:id="rId2"/>
              </a:rPr>
              <a:t>vsalotti@iastate.edu</a:t>
            </a:r>
            <a:r>
              <a:rPr lang="en-US" sz="1600" dirty="0">
                <a:solidFill>
                  <a:schemeClr val="tx1"/>
                </a:solidFill>
              </a:rPr>
              <a:t> </a:t>
            </a:r>
          </a:p>
          <a:p>
            <a:pPr marL="0" indent="0">
              <a:buNone/>
            </a:pPr>
            <a:endParaRPr lang="en-US" dirty="0"/>
          </a:p>
        </p:txBody>
      </p:sp>
      <p:sp>
        <p:nvSpPr>
          <p:cNvPr id="8" name="Text Placeholder 7">
            <a:extLst>
              <a:ext uri="{FF2B5EF4-FFF2-40B4-BE49-F238E27FC236}">
                <a16:creationId xmlns:a16="http://schemas.microsoft.com/office/drawing/2014/main" id="{19F046B2-1090-41FE-9627-2EAECFC127D1}"/>
              </a:ext>
            </a:extLst>
          </p:cNvPr>
          <p:cNvSpPr>
            <a:spLocks noGrp="1"/>
          </p:cNvSpPr>
          <p:nvPr>
            <p:ph type="body" sz="quarter" idx="10"/>
          </p:nvPr>
        </p:nvSpPr>
        <p:spPr/>
        <p:txBody>
          <a:bodyPr/>
          <a:lstStyle/>
          <a:p>
            <a:r>
              <a:rPr lang="en-US" dirty="0"/>
              <a:t>Graduate College</a:t>
            </a:r>
          </a:p>
        </p:txBody>
      </p:sp>
      <p:sp>
        <p:nvSpPr>
          <p:cNvPr id="2" name="TextBox 1">
            <a:extLst>
              <a:ext uri="{FF2B5EF4-FFF2-40B4-BE49-F238E27FC236}">
                <a16:creationId xmlns:a16="http://schemas.microsoft.com/office/drawing/2014/main" id="{A0B82648-272C-6186-BAEC-45CD98E6923A}"/>
              </a:ext>
            </a:extLst>
          </p:cNvPr>
          <p:cNvSpPr txBox="1"/>
          <p:nvPr/>
        </p:nvSpPr>
        <p:spPr>
          <a:xfrm>
            <a:off x="3425" y="-81337"/>
            <a:ext cx="8464818" cy="1015663"/>
          </a:xfrm>
          <a:prstGeom prst="rect">
            <a:avLst/>
          </a:prstGeom>
          <a:noFill/>
        </p:spPr>
        <p:txBody>
          <a:bodyPr wrap="none" rtlCol="0">
            <a:spAutoFit/>
          </a:bodyPr>
          <a:lstStyle/>
          <a:p>
            <a:r>
              <a:rPr lang="en-US" sz="1800" dirty="0">
                <a:latin typeface="+mn-lt"/>
              </a:rPr>
              <a:t>Include LAS Associate Dean of Graduate Education Leslie Hogben, </a:t>
            </a:r>
            <a:r>
              <a:rPr lang="en-US" sz="1800" dirty="0">
                <a:latin typeface="+mn-lt"/>
                <a:hlinkClick r:id="rId13"/>
              </a:rPr>
              <a:t>Hogben@iastate.edu</a:t>
            </a:r>
            <a:r>
              <a:rPr lang="en-US" sz="1800" dirty="0">
                <a:latin typeface="+mn-lt"/>
              </a:rPr>
              <a:t>, </a:t>
            </a:r>
          </a:p>
          <a:p>
            <a:r>
              <a:rPr lang="en-US" sz="1800" dirty="0">
                <a:latin typeface="+mn-lt"/>
              </a:rPr>
              <a:t>on all LAS program comms.</a:t>
            </a:r>
            <a:endParaRPr lang="en-US" sz="1800" dirty="0"/>
          </a:p>
          <a:p>
            <a:endParaRPr lang="en-US" dirty="0"/>
          </a:p>
        </p:txBody>
      </p:sp>
    </p:spTree>
    <p:extLst>
      <p:ext uri="{BB962C8B-B14F-4D97-AF65-F5344CB8AC3E}">
        <p14:creationId xmlns:p14="http://schemas.microsoft.com/office/powerpoint/2010/main" val="3820545797"/>
      </p:ext>
    </p:extLst>
  </p:cSld>
  <p:clrMapOvr>
    <a:masterClrMapping/>
  </p:clrMapOvr>
</p:sld>
</file>

<file path=ppt/theme/theme1.xml><?xml version="1.0" encoding="utf-8"?>
<a:theme xmlns:a="http://schemas.openxmlformats.org/drawingml/2006/main" name="PowerPoint">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Univers 67 CondensedBold"/>
        <a:ea typeface=""/>
        <a:cs typeface=""/>
      </a:majorFont>
      <a:minorFont>
        <a:latin typeface="Univers 67 Condensed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3250</TotalTime>
  <Words>1355</Words>
  <Application>Microsoft Office PowerPoint</Application>
  <PresentationFormat>On-screen Show (4:3)</PresentationFormat>
  <Paragraphs>188</Paragraphs>
  <Slides>20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DengXian</vt:lpstr>
      <vt:lpstr>Arial</vt:lpstr>
      <vt:lpstr>Calibri</vt:lpstr>
      <vt:lpstr>Courier New</vt:lpstr>
      <vt:lpstr>Nimbus Sans</vt:lpstr>
      <vt:lpstr>Symbol</vt:lpstr>
      <vt:lpstr>Times</vt:lpstr>
      <vt:lpstr>Univers 65</vt:lpstr>
      <vt:lpstr>Univers 67 CondensedBold</vt:lpstr>
      <vt:lpstr>PowerPoint</vt:lpstr>
      <vt:lpstr>Graduate Council Governance &amp; Responsibilities</vt:lpstr>
      <vt:lpstr>Chair: four topics</vt:lpstr>
      <vt:lpstr>Biological &amp; Agricultural Sciences Division</vt:lpstr>
      <vt:lpstr>Biological &amp; Agricultural Sciences Division Representatives</vt:lpstr>
      <vt:lpstr>Physical &amp; Mathematical Sciences and Engineering Division</vt:lpstr>
      <vt:lpstr>Physical &amp; Mathematical Sciences and Engineering Division Representatives</vt:lpstr>
      <vt:lpstr>Arts and Humanities Division</vt:lpstr>
      <vt:lpstr>Arts and Humanities Division</vt:lpstr>
      <vt:lpstr>Social Sciences and Education Division</vt:lpstr>
      <vt:lpstr>Social Sciences and Education Division</vt:lpstr>
      <vt:lpstr>Faculty Senate Representative</vt:lpstr>
      <vt:lpstr>Ex-Officio</vt:lpstr>
      <vt:lpstr>Governance</vt:lpstr>
      <vt:lpstr>FAQs</vt:lpstr>
      <vt:lpstr>Possible Subcommittees for AY 2022-2023</vt:lpstr>
      <vt:lpstr>Possible Subcommittees for AY 2022-2023</vt:lpstr>
      <vt:lpstr>Possible Subcommittees for AY 2022-2023</vt:lpstr>
      <vt:lpstr>Possible Subcommittees for AY 2022-2023</vt:lpstr>
      <vt:lpstr>Possible Subcommittees for AY 2022-2023</vt:lpstr>
      <vt:lpstr>Questions, Concerns, and Suggestions?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Jill Thomasson</dc:creator>
  <cp:lastModifiedBy>Robinson, Natalie B [G COL]</cp:lastModifiedBy>
  <cp:revision>111</cp:revision>
  <cp:lastPrinted>2022-08-31T15:58:28Z</cp:lastPrinted>
  <dcterms:created xsi:type="dcterms:W3CDTF">2016-12-19T18:10:52Z</dcterms:created>
  <dcterms:modified xsi:type="dcterms:W3CDTF">2022-08-31T16:59:56Z</dcterms:modified>
</cp:coreProperties>
</file>