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61" r:id="rId3"/>
    <p:sldId id="262" r:id="rId4"/>
    <p:sldId id="263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8CCECA3-9851-4BDF-AF00-A0F5031AD6C5}">
  <a:tblStyle styleId="{18CCECA3-9851-4BDF-AF00-A0F5031AD6C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874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8d1c8332d1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8d1c8332d1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8d1c8332d1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8d1c8332d1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8d1c8332d1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8d1c8332d1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MS Coursework Only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Graduate Council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" name="Google Shape;80;p18"/>
          <p:cNvGraphicFramePr/>
          <p:nvPr/>
        </p:nvGraphicFramePr>
        <p:xfrm>
          <a:off x="0" y="835292"/>
          <a:ext cx="9144000" cy="3945075"/>
        </p:xfrm>
        <a:graphic>
          <a:graphicData uri="http://schemas.openxmlformats.org/drawingml/2006/table">
            <a:tbl>
              <a:tblPr>
                <a:noFill/>
                <a:tableStyleId>{18CCECA3-9851-4BDF-AF00-A0F5031AD6C5}</a:tableStyleId>
              </a:tblPr>
              <a:tblGrid>
                <a:gridCol w="319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6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24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Peer Institution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Graduate College Level?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B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Description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2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Purdue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Yes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 credits + final project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9050" marB="19050" anchor="ctr">
                    <a:lnL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8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Univ. of Utah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Yes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 credits + project option OR </a:t>
                      </a:r>
                      <a:r>
                        <a:rPr lang="en">
                          <a:highlight>
                            <a:srgbClr val="FFE599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course only option</a:t>
                      </a:r>
                      <a:endParaRPr>
                        <a:highlight>
                          <a:srgbClr val="FFE599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9050" marB="19050" anchor="ctr">
                    <a:lnL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4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Nebraska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Yes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 credits, for those that want M.S. as terminal degree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9050" marB="19050" anchor="ctr">
                    <a:lnL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4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Ohio State University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Yes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>
                          <a:highlight>
                            <a:srgbClr val="FFE599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Coursework option</a:t>
                      </a:r>
                      <a:endParaRPr>
                        <a:highlight>
                          <a:srgbClr val="FFE599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4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Penn State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Yes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85200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Research-oriented scholarly paper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905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4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NC State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85200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9050" cap="flat" cmpd="sng">
                      <a:solidFill>
                        <a:srgbClr val="85200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85200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85200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For those that go directly into PhD studies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9050" marB="19050" anchor="ctr">
                    <a:lnL w="19050" cap="flat" cmpd="sng">
                      <a:solidFill>
                        <a:srgbClr val="85200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70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Oklahoma State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 credits + creative component and oral exam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9050" marB="19050" anchor="ctr">
                    <a:lnL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67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Univ. of Texas-Austin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 credits + more organized </a:t>
                      </a:r>
                      <a:r>
                        <a:rPr lang="en">
                          <a:highlight>
                            <a:srgbClr val="FFE599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coursework</a:t>
                      </a:r>
                      <a:endParaRPr>
                        <a:highlight>
                          <a:srgbClr val="FFE599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9050" marB="19050" anchor="ctr">
                    <a:lnL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1" name="Google Shape;81;p18"/>
          <p:cNvSpPr txBox="1"/>
          <p:nvPr/>
        </p:nvSpPr>
        <p:spPr>
          <a:xfrm>
            <a:off x="2219375" y="263475"/>
            <a:ext cx="48660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u="sng"/>
              <a:t>Peer Institutions that offer MS without a Thesis</a:t>
            </a:r>
            <a:endParaRPr sz="1600" b="1" u="sng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/>
        </p:nvSpPr>
        <p:spPr>
          <a:xfrm>
            <a:off x="2139000" y="50250"/>
            <a:ext cx="48660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u="sng"/>
              <a:t>Peer Institutions that offer MS without a Thesis</a:t>
            </a:r>
            <a:endParaRPr sz="1600" b="1" u="sng"/>
          </a:p>
        </p:txBody>
      </p:sp>
      <p:graphicFrame>
        <p:nvGraphicFramePr>
          <p:cNvPr id="87" name="Google Shape;87;p19"/>
          <p:cNvGraphicFramePr/>
          <p:nvPr/>
        </p:nvGraphicFramePr>
        <p:xfrm>
          <a:off x="13" y="653825"/>
          <a:ext cx="9166100" cy="4456814"/>
        </p:xfrm>
        <a:graphic>
          <a:graphicData uri="http://schemas.openxmlformats.org/drawingml/2006/table">
            <a:tbl>
              <a:tblPr>
                <a:noFill/>
                <a:tableStyleId>{18CCECA3-9851-4BDF-AF00-A0F5031AD6C5}</a:tableStyleId>
              </a:tblPr>
              <a:tblGrid>
                <a:gridCol w="312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0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5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5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Peer Institution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Graduate College Level?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B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Description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University of CA-Davis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 credits + report and oral exam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7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Univ. of Illinois Urbana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E599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Course-based,</a:t>
                      </a: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for professionals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University of Minnesota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 credits + significant project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6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UW-Madison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Students may choose to do report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2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UMass Amherst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 credits + offers independent studies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9050" marB="19050" anchor="ctr">
                    <a:lnL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8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Duke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 credits + </a:t>
                      </a:r>
                      <a:r>
                        <a:rPr lang="en">
                          <a:highlight>
                            <a:srgbClr val="FFE599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coursework</a:t>
                      </a: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 Recommended for professionals.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9050" marB="19050" anchor="ctr">
                    <a:lnL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92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USC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 credits, no cumulative exam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9050" marB="19050" anchor="ctr">
                    <a:lnL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92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Florida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 credits + written examination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9050" marB="19050" anchor="ctr">
                    <a:lnL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92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Univ. of Texas-Dallas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 credits + research credit is counted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9050" marB="19050" anchor="ctr">
                    <a:lnL w="19050" cap="flat" cmpd="sng">
                      <a:solidFill>
                        <a:srgbClr val="99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 to the Graduate Council…</a:t>
            </a:r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Do we want the ISU graduate college to allow a policy that permits an M.S. coursework only option?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Yes or No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Should an M.S. </a:t>
            </a:r>
            <a:r>
              <a:rPr lang="en"/>
              <a:t>coursework only option have a research component (less complex than a thesis)?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Yes or No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</Words>
  <Application>Microsoft Office PowerPoint</Application>
  <PresentationFormat>On-screen Show (16:9)</PresentationFormat>
  <Paragraphs>66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Simple Light</vt:lpstr>
      <vt:lpstr>Graduate Council</vt:lpstr>
      <vt:lpstr>PowerPoint Presentation</vt:lpstr>
      <vt:lpstr>PowerPoint Presentation</vt:lpstr>
      <vt:lpstr>Questions to the Graduate Council…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Graduate Council</dc:title>
  <dc:creator>Haddad, Monica [C R P]</dc:creator>
  <cp:lastModifiedBy>Haddad, Monica [C R P]</cp:lastModifiedBy>
  <cp:revision>2</cp:revision>
  <dcterms:modified xsi:type="dcterms:W3CDTF">2022-11-15T22:14:16Z</dcterms:modified>
</cp:coreProperties>
</file>